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8" r:id="rId2"/>
    <p:sldId id="570" r:id="rId3"/>
    <p:sldId id="569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567" r:id="rId12"/>
    <p:sldId id="416" r:id="rId13"/>
    <p:sldId id="417" r:id="rId14"/>
    <p:sldId id="568" r:id="rId15"/>
    <p:sldId id="432" r:id="rId16"/>
    <p:sldId id="419" r:id="rId17"/>
    <p:sldId id="420" r:id="rId18"/>
    <p:sldId id="421" r:id="rId19"/>
    <p:sldId id="433" r:id="rId20"/>
    <p:sldId id="423" r:id="rId21"/>
    <p:sldId id="573" r:id="rId22"/>
    <p:sldId id="572" r:id="rId23"/>
    <p:sldId id="471" r:id="rId24"/>
    <p:sldId id="472" r:id="rId25"/>
    <p:sldId id="518" r:id="rId26"/>
    <p:sldId id="519" r:id="rId27"/>
    <p:sldId id="434" r:id="rId28"/>
    <p:sldId id="522" r:id="rId29"/>
    <p:sldId id="525" r:id="rId30"/>
    <p:sldId id="454" r:id="rId31"/>
    <p:sldId id="365" r:id="rId32"/>
    <p:sldId id="456" r:id="rId33"/>
    <p:sldId id="515" r:id="rId34"/>
    <p:sldId id="566" r:id="rId35"/>
    <p:sldId id="526" r:id="rId36"/>
    <p:sldId id="459" r:id="rId37"/>
    <p:sldId id="480" r:id="rId38"/>
    <p:sldId id="470" r:id="rId39"/>
    <p:sldId id="539" r:id="rId40"/>
    <p:sldId id="465" r:id="rId41"/>
    <p:sldId id="482" r:id="rId42"/>
    <p:sldId id="484" r:id="rId43"/>
    <p:sldId id="540" r:id="rId44"/>
    <p:sldId id="541" r:id="rId45"/>
    <p:sldId id="542" r:id="rId46"/>
    <p:sldId id="543" r:id="rId47"/>
    <p:sldId id="544" r:id="rId48"/>
    <p:sldId id="546" r:id="rId49"/>
    <p:sldId id="545" r:id="rId50"/>
    <p:sldId id="547" r:id="rId51"/>
    <p:sldId id="548" r:id="rId52"/>
    <p:sldId id="549" r:id="rId53"/>
    <p:sldId id="550" r:id="rId54"/>
    <p:sldId id="443" r:id="rId55"/>
    <p:sldId id="444" r:id="rId56"/>
    <p:sldId id="445" r:id="rId57"/>
    <p:sldId id="446" r:id="rId58"/>
    <p:sldId id="448" r:id="rId59"/>
    <p:sldId id="554" r:id="rId60"/>
    <p:sldId id="555" r:id="rId61"/>
    <p:sldId id="556" r:id="rId62"/>
    <p:sldId id="557" r:id="rId63"/>
    <p:sldId id="558" r:id="rId64"/>
    <p:sldId id="559" r:id="rId65"/>
    <p:sldId id="452" r:id="rId66"/>
    <p:sldId id="560" r:id="rId67"/>
    <p:sldId id="561" r:id="rId68"/>
    <p:sldId id="562" r:id="rId69"/>
    <p:sldId id="270" r:id="rId70"/>
    <p:sldId id="403" r:id="rId71"/>
    <p:sldId id="563" r:id="rId72"/>
    <p:sldId id="271" r:id="rId73"/>
    <p:sldId id="565" r:id="rId74"/>
    <p:sldId id="272" r:id="rId75"/>
    <p:sldId id="451" r:id="rId76"/>
    <p:sldId id="319" r:id="rId77"/>
    <p:sldId id="346" r:id="rId7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570"/>
            <p14:sldId id="569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568"/>
            <p14:sldId id="432"/>
            <p14:sldId id="419"/>
            <p14:sldId id="420"/>
            <p14:sldId id="421"/>
            <p14:sldId id="433"/>
            <p14:sldId id="423"/>
            <p14:sldId id="573"/>
            <p14:sldId id="572"/>
            <p14:sldId id="471"/>
            <p14:sldId id="472"/>
            <p14:sldId id="518"/>
            <p14:sldId id="519"/>
            <p14:sldId id="434"/>
            <p14:sldId id="522"/>
            <p14:sldId id="525"/>
            <p14:sldId id="454"/>
            <p14:sldId id="365"/>
            <p14:sldId id="456"/>
            <p14:sldId id="515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443"/>
            <p14:sldId id="444"/>
            <p14:sldId id="445"/>
            <p14:sldId id="446"/>
            <p14:sldId id="448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7678"/>
    <a:srgbClr val="6600CC"/>
    <a:srgbClr val="F7F7FF"/>
    <a:srgbClr val="FF0000"/>
    <a:srgbClr val="FFC5C5"/>
    <a:srgbClr val="008080"/>
    <a:srgbClr val="E8FDCF"/>
    <a:srgbClr val="FFE1E1"/>
    <a:srgbClr val="CAF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 autoAdjust="0"/>
    <p:restoredTop sz="93600" autoAdjust="0"/>
  </p:normalViewPr>
  <p:slideViewPr>
    <p:cSldViewPr snapToGrid="0">
      <p:cViewPr varScale="1">
        <p:scale>
          <a:sx n="101" d="100"/>
          <a:sy n="101" d="100"/>
        </p:scale>
        <p:origin x="46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11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12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13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15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16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17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6C2BE5-AB85-4DEC-875D-816E5BED4214}" type="slidenum">
              <a:rPr lang="en-US"/>
              <a:pPr/>
              <a:t>18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32F46-D968-48D2-8BE7-9D5817661674}" type="slidenum">
              <a:rPr lang="en-US"/>
              <a:pPr/>
              <a:t>19</a:t>
            </a:fld>
            <a:endParaRPr lang="en-US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20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27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28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29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30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4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5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54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55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56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6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57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639DE-3177-4B53-8BE6-24BAA1392A27}" type="slidenum">
              <a:rPr lang="en-US"/>
              <a:pPr/>
              <a:t>58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65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 </a:t>
            </a:r>
            <a:r>
              <a:rPr lang="en-US" dirty="0" err="1"/>
              <a:t>isSorted</a:t>
            </a:r>
            <a:r>
              <a:rPr lang="en-US"/>
              <a:t>(Node </a:t>
            </a:r>
            <a:r>
              <a:rPr lang="en-US" dirty="0"/>
              <a:t>*</a:t>
            </a:r>
            <a:r>
              <a:rPr lang="en-US" dirty="0" err="1"/>
              <a:t>ptr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</a:t>
            </a:r>
            <a:r>
              <a:rPr lang="en-US" dirty="0" err="1"/>
              <a:t>ptr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 err="1"/>
              <a:t>ptr</a:t>
            </a:r>
            <a:r>
              <a:rPr lang="en-US" dirty="0"/>
              <a:t>-&gt;next == </a:t>
            </a:r>
            <a:r>
              <a:rPr lang="en-US" dirty="0" err="1"/>
              <a:t>nullptr</a:t>
            </a:r>
            <a:r>
              <a:rPr lang="en-US" dirty="0"/>
              <a:t>) return true;</a:t>
            </a:r>
          </a:p>
          <a:p>
            <a:endParaRPr lang="en-US" dirty="0"/>
          </a:p>
          <a:p>
            <a:r>
              <a:rPr lang="en-US" dirty="0"/>
              <a:t>   while (</a:t>
            </a:r>
            <a:r>
              <a:rPr lang="en-US" dirty="0" err="1"/>
              <a:t>ptr</a:t>
            </a:r>
            <a:r>
              <a:rPr lang="en-US" dirty="0"/>
              <a:t>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{</a:t>
            </a:r>
          </a:p>
          <a:p>
            <a:r>
              <a:rPr lang="en-US" dirty="0"/>
              <a:t>       if (</a:t>
            </a:r>
            <a:r>
              <a:rPr lang="en-US" dirty="0" err="1"/>
              <a:t>ptr</a:t>
            </a:r>
            <a:r>
              <a:rPr lang="en-US" dirty="0"/>
              <a:t>-&gt;next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    {</a:t>
            </a:r>
          </a:p>
          <a:p>
            <a:r>
              <a:rPr lang="en-US" dirty="0"/>
              <a:t>           if (</a:t>
            </a:r>
            <a:r>
              <a:rPr lang="en-US" dirty="0" err="1"/>
              <a:t>ptr</a:t>
            </a:r>
            <a:r>
              <a:rPr lang="en-US" dirty="0"/>
              <a:t>-&gt;name &gt; </a:t>
            </a:r>
            <a:r>
              <a:rPr lang="en-US" dirty="0" err="1"/>
              <a:t>ptr</a:t>
            </a:r>
            <a:r>
              <a:rPr lang="en-US" dirty="0"/>
              <a:t>-&gt;next-&gt;name)  return false</a:t>
            </a:r>
          </a:p>
          <a:p>
            <a:r>
              <a:rPr lang="en-US" dirty="0"/>
              <a:t>       }</a:t>
            </a:r>
          </a:p>
          <a:p>
            <a:r>
              <a:rPr lang="en-US" dirty="0"/>
              <a:t>       </a:t>
            </a: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/>
              <a:t>ptr</a:t>
            </a:r>
            <a:r>
              <a:rPr lang="en-US" dirty="0"/>
              <a:t>-&gt;next;</a:t>
            </a:r>
          </a:p>
          <a:p>
            <a:r>
              <a:rPr lang="en-US" dirty="0"/>
              <a:t>   }</a:t>
            </a:r>
          </a:p>
          <a:p>
            <a:endParaRPr lang="en-US" dirty="0"/>
          </a:p>
          <a:p>
            <a:r>
              <a:rPr lang="en-US" dirty="0"/>
              <a:t>   return true;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69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70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72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73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74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75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77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10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wmf"/><Relationship Id="rId10" Type="http://schemas.openxmlformats.org/officeDocument/2006/relationships/image" Target="../media/image19.wm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image" Target="../media/image18.png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4.wmf"/><Relationship Id="rId10" Type="http://schemas.openxmlformats.org/officeDocument/2006/relationships/image" Target="../media/image25.jpeg"/><Relationship Id="rId4" Type="http://schemas.openxmlformats.org/officeDocument/2006/relationships/image" Target="../media/image12.jpeg"/><Relationship Id="rId9" Type="http://schemas.openxmlformats.org/officeDocument/2006/relationships/image" Target="../media/image19.wmf"/><Relationship Id="rId1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image" Target="../media/image18.png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4.wmf"/><Relationship Id="rId10" Type="http://schemas.openxmlformats.org/officeDocument/2006/relationships/image" Target="../media/image25.jpeg"/><Relationship Id="rId4" Type="http://schemas.openxmlformats.org/officeDocument/2006/relationships/image" Target="../media/image12.jpeg"/><Relationship Id="rId9" Type="http://schemas.openxmlformats.org/officeDocument/2006/relationships/image" Target="../media/image19.wmf"/><Relationship Id="rId1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3.png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Doubly-linked Lists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ben(4);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ben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316418" y="4495800"/>
            <a:ext cx="1952624" cy="990600"/>
            <a:chOff x="2711" y="2880"/>
            <a:chExt cx="1230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42708" y="44196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69897" y="47466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295769" y="5486400"/>
            <a:ext cx="1978026" cy="990600"/>
            <a:chOff x="2697" y="2880"/>
            <a:chExt cx="1246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697" y="2880"/>
              <a:ext cx="1246" cy="624"/>
              <a:chOff x="2718" y="3456"/>
              <a:chExt cx="1314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949057" y="55594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031609" y="3479800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Wait! You 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First </a:t>
            </a:r>
            <a:r>
              <a:rPr lang="en-US" dirty="0" err="1">
                <a:solidFill>
                  <a:srgbClr val="FF3300"/>
                </a:solidFill>
              </a:rPr>
              <a:t>ann</a:t>
            </a:r>
            <a:r>
              <a:rPr lang="en-US" dirty="0" err="1"/>
              <a:t>’s</a:t>
            </a:r>
            <a:r>
              <a:rPr lang="en-US" dirty="0"/>
              <a:t>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Then </a:t>
            </a:r>
            <a:r>
              <a:rPr lang="en-US" dirty="0">
                <a:solidFill>
                  <a:srgbClr val="FF3300"/>
                </a:solidFill>
              </a:rPr>
              <a:t>ben</a:t>
            </a:r>
            <a:r>
              <a:rPr lang="en-US" dirty="0"/>
              <a:t>’s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04800" y="789781"/>
            <a:ext cx="4534057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At this point, the built-in assignment operator does a shallow copy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.</a:t>
            </a:r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Whoops!  We have a problem – we’re about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where our original array is located!</a:t>
            </a:r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 sz="1400" dirty="0"/>
          </a:p>
          <a:p>
            <a:r>
              <a:rPr lang="en-US" dirty="0"/>
              <a:t>Neither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nor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 now point to our array at 900! </a:t>
            </a:r>
            <a:br>
              <a:rPr lang="en-US" dirty="0"/>
            </a:br>
            <a:endParaRPr lang="en-US" sz="1050" dirty="0"/>
          </a:p>
          <a:p>
            <a:r>
              <a:rPr lang="en-US" dirty="0"/>
              <a:t>It’s been totally </a:t>
            </a:r>
            <a:r>
              <a:rPr lang="en-US" dirty="0">
                <a:solidFill>
                  <a:srgbClr val="FF0000"/>
                </a:solidFill>
              </a:rPr>
              <a:t>forgotten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And, as we saw last time, now both variables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point to the same array</a:t>
            </a:r>
            <a:r>
              <a:rPr lang="en-US" sz="2000" dirty="0"/>
              <a:t>!</a:t>
            </a:r>
            <a:br>
              <a:rPr lang="en-US" sz="2000" dirty="0"/>
            </a:br>
            <a:endParaRPr lang="en-US" sz="1100" dirty="0"/>
          </a:p>
          <a:p>
            <a:r>
              <a:rPr lang="en-US" sz="2000" dirty="0"/>
              <a:t>That’s </a:t>
            </a:r>
            <a:r>
              <a:rPr lang="en-US" sz="2000" dirty="0" err="1"/>
              <a:t>gonna</a:t>
            </a:r>
            <a:r>
              <a:rPr lang="en-US" sz="2000" dirty="0"/>
              <a:t> cause </a:t>
            </a:r>
            <a:r>
              <a:rPr lang="en-US" sz="2000" dirty="0">
                <a:solidFill>
                  <a:srgbClr val="FF0000"/>
                </a:solidFill>
              </a:rPr>
              <a:t>problems</a:t>
            </a:r>
            <a:r>
              <a:rPr lang="en-US" sz="2000" dirty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 even worse, when our function ends, we have a </a:t>
            </a:r>
            <a:r>
              <a:rPr lang="en-US" sz="2000" dirty="0">
                <a:solidFill>
                  <a:srgbClr val="FF0000"/>
                </a:solidFill>
              </a:rPr>
              <a:t>memory leak</a:t>
            </a:r>
            <a:r>
              <a:rPr lang="en-US" sz="2000" dirty="0"/>
              <a:t>!  </a:t>
            </a:r>
            <a:endParaRPr lang="en-US" sz="2200" dirty="0"/>
          </a:p>
          <a:p>
            <a:endParaRPr lang="en-US" sz="1100" dirty="0"/>
          </a:p>
          <a:p>
            <a:r>
              <a:rPr lang="en-US" sz="2000" dirty="0"/>
              <a:t>Our array at 900 was </a:t>
            </a:r>
            <a:r>
              <a:rPr lang="en-US" sz="2000" dirty="0">
                <a:solidFill>
                  <a:srgbClr val="FF0000"/>
                </a:solidFill>
              </a:rPr>
              <a:t>never freed</a:t>
            </a:r>
            <a:r>
              <a:rPr lang="en-US" sz="2000" dirty="0"/>
              <a:t>!</a:t>
            </a:r>
          </a:p>
          <a:p>
            <a:endParaRPr lang="en-US" sz="800" dirty="0"/>
          </a:p>
          <a:p>
            <a:r>
              <a:rPr lang="en-US" sz="2000" dirty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ben = </a:t>
            </a:r>
            <a:r>
              <a:rPr lang="en-US" sz="2800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35893" y="3397176"/>
            <a:ext cx="42339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(ben).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how much memory is used by the source variable 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ann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target variable.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the contents of the source variable to the target variable. 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you </a:t>
            </a:r>
            <a:r>
              <a:rPr lang="en-US" sz="2800" dirty="0">
                <a:solidFill>
                  <a:srgbClr val="FF0000"/>
                </a:solidFill>
              </a:rPr>
              <a:t>must </a:t>
            </a:r>
            <a:r>
              <a:rPr lang="en-US" sz="2800" dirty="0"/>
              <a:t>define </a:t>
            </a:r>
            <a:br>
              <a:rPr lang="en-US" sz="2800" dirty="0"/>
            </a:br>
            <a:r>
              <a:rPr lang="en-US" sz="2800" dirty="0"/>
              <a:t>your own </a:t>
            </a:r>
            <a:r>
              <a:rPr lang="en-US" sz="2800" i="1" dirty="0" err="1">
                <a:solidFill>
                  <a:srgbClr val="FF0000"/>
                </a:solidFill>
              </a:rPr>
              <a:t>asignment</a:t>
            </a:r>
            <a:r>
              <a:rPr lang="en-US" sz="2800" i="1" dirty="0">
                <a:solidFill>
                  <a:srgbClr val="FF0000"/>
                </a:solidFill>
              </a:rPr>
              <a:t>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316310" y="3928224"/>
            <a:ext cx="1971674" cy="990600"/>
            <a:chOff x="2701" y="2880"/>
            <a:chExt cx="1242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01" y="2880"/>
              <a:ext cx="1242" cy="624"/>
              <a:chOff x="2722" y="3456"/>
              <a:chExt cx="1310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722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58474" y="4388068"/>
              <a:ext cx="3417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85662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303597" y="4918824"/>
            <a:ext cx="1987551" cy="990600"/>
            <a:chOff x="2692" y="2880"/>
            <a:chExt cx="1252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23439"/>
            <a:chOff x="6708666" y="5527893"/>
            <a:chExt cx="2216150" cy="1323439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64823" y="5527893"/>
              <a:ext cx="34176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  <a:p>
              <a:r>
                <a:rPr lang="en-US" sz="2000" dirty="0"/>
                <a:t>1</a:t>
              </a:r>
            </a:p>
            <a:p>
              <a:r>
                <a:rPr lang="en-US" sz="2000" dirty="0"/>
                <a:t>4</a:t>
              </a:r>
            </a:p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right side requires three slots of memory!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66208" y="498806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84661" y="5299407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73" y="6018901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4505353" y="2747250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What does this mean?!?!?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12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This makes my brain hurt!</a:t>
            </a: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>
                <a:solidFill>
                  <a:srgbClr val="6600CC"/>
                </a:solidFill>
              </a:rPr>
              <a:t>“Patience, grasshopper!”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12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4849818" y="4343400"/>
            <a:ext cx="1952624" cy="990600"/>
            <a:chOff x="2711" y="2880"/>
            <a:chExt cx="1230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4821231" y="5334000"/>
            <a:ext cx="1987551" cy="990600"/>
            <a:chOff x="2692" y="2880"/>
            <a:chExt cx="1252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82457" y="54070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329" y="347632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80" y="374598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751" y="402220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663" y="4301823"/>
            <a:ext cx="710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895" y="4837625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dirty="0"/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Sure.  Here’s 12 bytes of memory for you at address 860.</a:t>
            </a:r>
            <a:endParaRPr lang="en-US" sz="2800" dirty="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>
                <a:solidFill>
                  <a:srgbClr val="FF0000"/>
                </a:solidFill>
              </a:rPr>
              <a:t>free</a:t>
            </a:r>
            <a:r>
              <a:rPr lang="en-US" sz="2000" dirty="0">
                <a:solidFill>
                  <a:schemeClr val="tx1"/>
                </a:solidFill>
              </a:rPr>
              <a:t> the memory used by the </a:t>
            </a:r>
            <a:r>
              <a:rPr lang="en-US" sz="2000" dirty="0">
                <a:solidFill>
                  <a:srgbClr val="FF0000"/>
                </a:solidFill>
              </a:rPr>
              <a:t>target object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let’s determine </a:t>
            </a:r>
            <a:r>
              <a:rPr lang="en-US" sz="2000" dirty="0">
                <a:solidFill>
                  <a:srgbClr val="FF0000"/>
                </a:solidFill>
              </a:rPr>
              <a:t>how much memory is required</a:t>
            </a:r>
            <a:r>
              <a:rPr lang="en-US" sz="2000" dirty="0">
                <a:solidFill>
                  <a:schemeClr val="tx1"/>
                </a:solidFill>
              </a:rPr>
              <a:t> to hold the </a:t>
            </a:r>
            <a:r>
              <a:rPr lang="en-US" sz="2000" dirty="0">
                <a:solidFill>
                  <a:srgbClr val="FF0000"/>
                </a:solidFill>
              </a:rPr>
              <a:t>source object’s data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>
                <a:solidFill>
                  <a:srgbClr val="FF0000"/>
                </a:solidFill>
              </a:rPr>
              <a:t>allocate enough storage </a:t>
            </a:r>
            <a:r>
              <a:rPr lang="en-US" sz="2000" dirty="0">
                <a:solidFill>
                  <a:schemeClr val="tx1"/>
                </a:solidFill>
              </a:rPr>
              <a:t>so the </a:t>
            </a:r>
            <a:r>
              <a:rPr lang="en-US" sz="2000" dirty="0">
                <a:solidFill>
                  <a:srgbClr val="FF0000"/>
                </a:solidFill>
              </a:rPr>
              <a:t>target can hold a copy </a:t>
            </a:r>
            <a:r>
              <a:rPr lang="en-US" sz="2000" dirty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>
                <a:solidFill>
                  <a:srgbClr val="FF0000"/>
                </a:solidFill>
              </a:rPr>
              <a:t>copy over all of the data </a:t>
            </a:r>
            <a:r>
              <a:rPr lang="en-US" sz="2000" dirty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>
                <a:solidFill>
                  <a:srgbClr val="FF0000"/>
                </a:solidFill>
              </a:rPr>
              <a:t>returns a reference to itself</a:t>
            </a:r>
            <a:r>
              <a:rPr lang="en-US" sz="2000" dirty="0">
                <a:solidFill>
                  <a:schemeClr val="tx1"/>
                </a:solidFill>
              </a:rPr>
              <a:t> 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uiExpand="1" animBg="1"/>
      <p:bldP spid="574472" grpId="1" uiExpand="1" animBg="1"/>
      <p:bldP spid="574483" grpId="0" uiExpand="1"/>
      <p:bldP spid="574489" grpId="0" uiExpand="1"/>
      <p:bldP spid="574491" grpId="0" uiExpand="1"/>
      <p:bldP spid="574492" grpId="0" uiExpand="1"/>
      <p:bldP spid="574493" grpId="0" uiExpand="1"/>
      <p:bldP spid="574504" grpId="0" uiExpand="1"/>
      <p:bldP spid="574505" grpId="0" uiExpand="1"/>
      <p:bldP spid="574514" grpId="0" uiExpand="1"/>
      <p:bldP spid="574514" grpId="1" uiExpand="1"/>
      <p:bldP spid="574515" grpId="0" uiExpand="1" animBg="1"/>
      <p:bldP spid="574515" grpId="1" uiExpand="1" animBg="1"/>
      <p:bldP spid="574516" grpId="0" uiExpand="1" animBg="1"/>
      <p:bldP spid="574516" grpId="1" uiExpand="1" animBg="1"/>
      <p:bldP spid="574517" grpId="0" uiExpand="1" animBg="1"/>
      <p:bldP spid="574517" grpId="1" uiExpand="1" animBg="1"/>
      <p:bldP spid="574518" grpId="0" uiExpand="1" animBg="1"/>
      <p:bldP spid="574519" grpId="0" uiExpand="1" animBg="1"/>
      <p:bldP spid="574519" grpId="1" uiExpand="1" animBg="1"/>
      <p:bldP spid="574520" grpId="0" uiExpand="1" animBg="1"/>
      <p:bldP spid="574520" grpId="1" uiExpand="1" animBg="1"/>
      <p:bldP spid="574521" grpId="0" uiExpand="1" animBg="1"/>
      <p:bldP spid="574521" grpId="1" uiExpand="1" animBg="1"/>
      <p:bldP spid="2" grpId="0"/>
      <p:bldP spid="3" grpId="0"/>
      <p:bldP spid="4" grpId="0"/>
      <p:bldP spid="5" grpId="0"/>
      <p:bldP spid="6" grpId="0"/>
      <p:bldP spid="574522" grpId="0" uiExpand="1" animBg="1"/>
      <p:bldP spid="574522" grpId="1" uiExpand="1" animBg="1"/>
      <p:bldP spid="574527" grpId="0" uiExpand="1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uiExpand="1" animBg="1"/>
      <p:bldP spid="89" grpId="1" uiExpand="1" animBg="1"/>
      <p:bldP spid="90" grpId="0" uiExpand="1" animBg="1"/>
      <p:bldP spid="90" grpId="1" uiExpand="1" animBg="1"/>
      <p:bldP spid="91" grpId="0" uiExpand="1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13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4838704" y="4343400"/>
            <a:ext cx="1960561" cy="990600"/>
            <a:chOff x="2704" y="2880"/>
            <a:chExt cx="1235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704" y="2880"/>
              <a:ext cx="1235" cy="624"/>
              <a:chOff x="2728" y="3456"/>
              <a:chExt cx="1304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72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4814885" y="5334000"/>
            <a:ext cx="1984377" cy="990600"/>
            <a:chOff x="2688" y="2880"/>
            <a:chExt cx="1250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688" y="2880"/>
              <a:ext cx="1250" cy="624"/>
              <a:chOff x="2712" y="3456"/>
              <a:chExt cx="1320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553336" y="3011488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-70338"/>
            <a:ext cx="9224387" cy="703384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7" y="418525"/>
            <a:ext cx="6793523" cy="605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23481" y="6320413"/>
            <a:ext cx="8109020" cy="32154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15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Gassy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bool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Question:</a:t>
            </a:r>
            <a:r>
              <a:rPr lang="en-US" sz="2000"/>
              <a:t> Why do we have </a:t>
            </a:r>
            <a:r>
              <a:rPr lang="en-US" sz="2000">
                <a:solidFill>
                  <a:srgbClr val="006666"/>
                </a:solidFill>
              </a:rPr>
              <a:t>return(*this)</a:t>
            </a:r>
            <a:r>
              <a:rPr lang="en-US" sz="200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300288"/>
            <a:chOff x="-2880" y="2748"/>
            <a:chExt cx="2928" cy="1449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983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300288"/>
            <a:chOff x="-2880" y="2748"/>
            <a:chExt cx="2928" cy="1449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972" y="3799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300287"/>
            <a:chOff x="-2880" y="2748"/>
            <a:chExt cx="2928" cy="1449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976" y="3786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451100" y="6315868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1800443" y="4306533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274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1799431" y="4307681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this line returns the </a:t>
            </a:r>
            <a:r>
              <a:rPr lang="en-US" dirty="0">
                <a:solidFill>
                  <a:srgbClr val="6600CC"/>
                </a:solidFill>
              </a:rPr>
              <a:t>ted variable</a:t>
            </a:r>
            <a:r>
              <a:rPr lang="en-US" dirty="0">
                <a:solidFill>
                  <a:schemeClr val="tx1"/>
                </a:solidFill>
              </a:rPr>
              <a:t> itself!</a:t>
            </a:r>
          </a:p>
          <a:p>
            <a:r>
              <a:rPr lang="en-US" dirty="0">
                <a:solidFill>
                  <a:schemeClr val="tx1"/>
                </a:solidFill>
              </a:rPr>
              <a:t>Strange huh? A </a:t>
            </a:r>
            <a:r>
              <a:rPr lang="en-US" dirty="0">
                <a:solidFill>
                  <a:srgbClr val="6600CC"/>
                </a:solidFill>
              </a:rPr>
              <a:t>member function</a:t>
            </a:r>
            <a:r>
              <a:rPr lang="en-US" dirty="0">
                <a:solidFill>
                  <a:schemeClr val="tx1"/>
                </a:solidFill>
              </a:rPr>
              <a:t> of a variable can </a:t>
            </a:r>
            <a:r>
              <a:rPr lang="en-US" dirty="0">
                <a:solidFill>
                  <a:srgbClr val="6600CC"/>
                </a:solidFill>
              </a:rPr>
              <a:t>return the variable itself</a:t>
            </a:r>
            <a:r>
              <a:rPr lang="en-US" dirty="0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272876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So, to sum up…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assignment operator returns </a:t>
            </a:r>
            <a:r>
              <a:rPr lang="en-US" sz="2000" dirty="0">
                <a:solidFill>
                  <a:srgbClr val="6600CC"/>
                </a:solidFill>
              </a:rPr>
              <a:t>“*this”</a:t>
            </a:r>
            <a:r>
              <a:rPr lang="en-US" sz="2000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16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&amp;</a:t>
              </a:r>
              <a:r>
                <a:rPr lang="en-US" sz="1800" b="1" dirty="0" err="1">
                  <a:latin typeface="Courier New" pitchFamily="49" charset="0"/>
                </a:rPr>
                <a:t>x,PiNerd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ann</a:t>
              </a:r>
              <a:r>
                <a:rPr lang="en-US" sz="1800" b="1" dirty="0">
                  <a:latin typeface="Courier New" pitchFamily="49" charset="0"/>
                </a:rPr>
                <a:t>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ann,ann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665676" y="3962400"/>
            <a:ext cx="1971682" cy="990600"/>
            <a:chOff x="2696" y="2880"/>
            <a:chExt cx="1242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696" y="2880"/>
              <a:ext cx="1242" cy="624"/>
              <a:chOff x="2721" y="3456"/>
              <a:chExt cx="13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72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15770" y="3886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42959" y="4213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  <a:endParaRPr lang="en-US" sz="2000" dirty="0"/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321315" y="5343525"/>
            <a:ext cx="36544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/>
              <a:t>Hmm... What happens if we set </a:t>
            </a:r>
            <a:r>
              <a:rPr lang="en-US" sz="2800" dirty="0" err="1">
                <a:solidFill>
                  <a:srgbClr val="006666"/>
                </a:solidFill>
              </a:rPr>
              <a:t>ann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sz="2800" dirty="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-52</a:t>
            </a:r>
          </a:p>
          <a:p>
            <a:r>
              <a:rPr lang="en-US" sz="2000" dirty="0">
                <a:solidFill>
                  <a:srgbClr val="6600CC"/>
                </a:solidFill>
              </a:rPr>
              <a:t>19</a:t>
            </a:r>
          </a:p>
          <a:p>
            <a:r>
              <a:rPr lang="en-US" sz="2000" dirty="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509791" y="1538288"/>
            <a:ext cx="2504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// really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r>
              <a:rPr lang="en-US" sz="1800" dirty="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“</a:t>
            </a:r>
            <a:r>
              <a:rPr lang="en-US" sz="1800" dirty="0">
                <a:solidFill>
                  <a:srgbClr val="6600CC"/>
                </a:solidFill>
              </a:rPr>
              <a:t>Aliasing</a:t>
            </a:r>
            <a:r>
              <a:rPr lang="en-US" sz="1800" dirty="0"/>
              <a:t>” is when we use two different references/pointers to refer to the same variable.</a:t>
            </a:r>
          </a:p>
          <a:p>
            <a:r>
              <a:rPr lang="en-US" sz="1800" dirty="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Here’s a hint!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17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78841"/>
            <a:ext cx="7772400" cy="1143000"/>
          </a:xfrm>
        </p:spPr>
        <p:txBody>
          <a:bodyPr/>
          <a:lstStyle/>
          <a:p>
            <a:r>
              <a:rPr lang="en-US" dirty="0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167952" y="769868"/>
            <a:ext cx="87676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fix:</a:t>
            </a:r>
            <a:r>
              <a:rPr lang="en-US" sz="2800" dirty="0"/>
              <a:t> </a:t>
            </a:r>
          </a:p>
          <a:p>
            <a:r>
              <a:rPr lang="en-US" dirty="0"/>
              <a:t>Our assignment operator function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check to see if a </a:t>
            </a:r>
            <a:r>
              <a:rPr lang="en-US" dirty="0">
                <a:solidFill>
                  <a:srgbClr val="6600CC"/>
                </a:solidFill>
              </a:rPr>
              <a:t>variable is being assigned to itself</a:t>
            </a:r>
            <a:r>
              <a:rPr lang="en-US" dirty="0"/>
              <a:t>, and if so, </a:t>
            </a:r>
            <a:r>
              <a:rPr lang="en-US" dirty="0">
                <a:solidFill>
                  <a:srgbClr val="6600CC"/>
                </a:solidFill>
              </a:rPr>
              <a:t>do nothing</a:t>
            </a:r>
            <a:r>
              <a:rPr lang="en-US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-55986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    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845714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if (&amp;src == this)</a:t>
            </a:r>
          </a:p>
          <a:p>
            <a:pPr algn="l"/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return(*this);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14352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If the </a:t>
            </a:r>
            <a:r>
              <a:rPr lang="en-US" sz="1800" dirty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2948052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Is the same as the </a:t>
            </a:r>
            <a:r>
              <a:rPr lang="en-US" sz="1800" dirty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38528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Then they’re the </a:t>
            </a:r>
            <a:r>
              <a:rPr lang="en-US" sz="1800" dirty="0">
                <a:solidFill>
                  <a:srgbClr val="FF0000"/>
                </a:solidFill>
              </a:rPr>
              <a:t>same variable</a:t>
            </a:r>
            <a:r>
              <a:rPr lang="en-US" sz="1800" dirty="0"/>
              <a:t>!</a:t>
            </a:r>
          </a:p>
          <a:p>
            <a:endParaRPr lang="en-US" sz="1100" dirty="0"/>
          </a:p>
          <a:p>
            <a:r>
              <a:rPr lang="en-US" sz="1800" dirty="0"/>
              <a:t>We simply </a:t>
            </a:r>
            <a:r>
              <a:rPr lang="en-US" sz="1800" dirty="0">
                <a:solidFill>
                  <a:srgbClr val="FF0000"/>
                </a:solidFill>
              </a:rPr>
              <a:t>return a reference </a:t>
            </a:r>
            <a:r>
              <a:rPr lang="en-US" sz="1800" dirty="0"/>
              <a:t>to the variable and do nothing else!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7A10-9832-40BE-816D-A8108482C812}" type="slidenum">
              <a:rPr lang="en-US"/>
              <a:pPr/>
              <a:t>18</a:t>
            </a:fld>
            <a:endParaRPr lang="en-US"/>
          </a:p>
        </p:txBody>
      </p:sp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4724400" y="2400300"/>
            <a:ext cx="4267200" cy="43053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228599" y="47244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203199" y="25527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Copy Constructor/ Assignment Review</a:t>
            </a:r>
          </a:p>
        </p:txBody>
      </p:sp>
      <p:sp>
        <p:nvSpPr>
          <p:cNvPr id="584710" name="Text Box 6"/>
          <p:cNvSpPr txBox="1">
            <a:spLocks noChangeArrowheads="1"/>
          </p:cNvSpPr>
          <p:nvPr/>
        </p:nvSpPr>
        <p:spPr bwMode="auto">
          <a:xfrm>
            <a:off x="593725" y="1495425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Question:</a:t>
            </a:r>
            <a:r>
              <a:rPr lang="en-US">
                <a:cs typeface="Courier New" pitchFamily="49" charset="0"/>
              </a:rPr>
              <a:t> which of the following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copy constructor</a:t>
            </a:r>
            <a:r>
              <a:rPr lang="en-US">
                <a:cs typeface="Courier New" pitchFamily="49" charset="0"/>
              </a:rPr>
              <a:t> and which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assignment operator</a:t>
            </a:r>
            <a:r>
              <a:rPr lang="en-US">
                <a:cs typeface="Courier New" pitchFamily="49" charset="0"/>
              </a:rPr>
              <a:t>?</a:t>
            </a:r>
            <a:r>
              <a:rPr lang="en-US"/>
              <a:t> </a:t>
            </a:r>
          </a:p>
        </p:txBody>
      </p:sp>
      <p:sp>
        <p:nvSpPr>
          <p:cNvPr id="584711" name="Text Box 7"/>
          <p:cNvSpPr txBox="1">
            <a:spLocks noChangeArrowheads="1"/>
          </p:cNvSpPr>
          <p:nvPr/>
        </p:nvSpPr>
        <p:spPr bwMode="auto">
          <a:xfrm>
            <a:off x="228600" y="2498725"/>
            <a:ext cx="442781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#1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a(4), ben(3);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ben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ann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#2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c(5), d(c);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 = d;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724400" y="2057400"/>
            <a:ext cx="424346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// #3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(void) 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g(15);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return(g);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 f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1" grpId="0" uiExpand="1" build="p"/>
      <p:bldP spid="5847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72BD-7042-4AC0-84BA-9A4EA03E4ACB}" type="slidenum">
              <a:rPr lang="en-US"/>
              <a:pPr/>
              <a:t>19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81200" y="-76200"/>
            <a:ext cx="7772400" cy="1143000"/>
          </a:xfrm>
        </p:spPr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5765800" y="152400"/>
            <a:ext cx="31861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Write an assignment operator for our </a:t>
            </a:r>
            <a:r>
              <a:rPr lang="en-US" dirty="0" err="1"/>
              <a:t>CSNerd</a:t>
            </a:r>
            <a:r>
              <a:rPr lang="en-US" dirty="0"/>
              <a:t> Class:</a:t>
            </a: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76200" y="990600"/>
            <a:ext cx="2665413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latin typeface="Courier New" pitchFamily="49" charset="0"/>
              </a:rPr>
              <a:t>struct Book</a:t>
            </a:r>
          </a:p>
          <a:p>
            <a:pPr algn="l"/>
            <a:r>
              <a:rPr lang="en-US" sz="1800" b="1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title;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author;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};</a:t>
            </a:r>
          </a:p>
          <a:p>
            <a:pPr algn="l"/>
            <a:endParaRPr lang="en-US" sz="800" b="1">
              <a:latin typeface="Courier New" pitchFamily="49" charset="0"/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2838450" y="1458913"/>
            <a:ext cx="5532438" cy="53228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80" y="1513160"/>
            <a:ext cx="4049439" cy="4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20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96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5408327"/>
            <a:ext cx="3155576" cy="633841"/>
          </a:xfrm>
          <a:prstGeom prst="rect">
            <a:avLst/>
          </a:prstGeom>
        </p:spPr>
      </p:pic>
      <p:pic>
        <p:nvPicPr>
          <p:cNvPr id="7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7823" y="5408327"/>
            <a:ext cx="3320120" cy="10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056909" y="1194547"/>
            <a:ext cx="5145742" cy="3718848"/>
            <a:chOff x="2056909" y="1194547"/>
            <a:chExt cx="5145742" cy="37188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548" y="1194547"/>
              <a:ext cx="4958464" cy="37188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92134" y="1268099"/>
              <a:ext cx="2475293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Impact" panose="020B0806030902050204" pitchFamily="34" charset="0"/>
                </a:rPr>
                <a:t>YOUR CAT IS SO FAT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6909" y="3914366"/>
              <a:ext cx="5145742" cy="83099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Impact" panose="020B0806030902050204" pitchFamily="34" charset="0"/>
                </a:rPr>
                <a:t>HE SAT ON A BINARY TREE AND FLATTENED IT INTO A LINKED LIST IN O(1) TIME.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Linked Lists…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Linked Lists are used in everything from </a:t>
            </a:r>
            <a:r>
              <a:rPr lang="en-US" sz="2800" dirty="0">
                <a:solidFill>
                  <a:srgbClr val="FF0000"/>
                </a:solidFill>
              </a:rPr>
              <a:t>video games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FF0000"/>
                </a:solidFill>
              </a:rPr>
              <a:t>search engines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074889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Any time you </a:t>
            </a:r>
            <a:r>
              <a:rPr lang="en-US" sz="2800" dirty="0">
                <a:solidFill>
                  <a:srgbClr val="FF0000"/>
                </a:solidFill>
              </a:rPr>
              <a:t>don’t know how many items</a:t>
            </a:r>
            <a:r>
              <a:rPr lang="en-US" sz="2800" dirty="0"/>
              <a:t> you’ll need to store ahead of time, you use ‘</a:t>
            </a:r>
            <a:r>
              <a:rPr lang="en-US" sz="2800" dirty="0" err="1"/>
              <a:t>em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145" y="4691678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virtually every </a:t>
            </a:r>
            <a:r>
              <a:rPr lang="en-US" sz="2800" dirty="0">
                <a:solidFill>
                  <a:srgbClr val="FF0000"/>
                </a:solidFill>
              </a:rPr>
              <a:t>job interview</a:t>
            </a:r>
            <a:r>
              <a:rPr lang="en-US" sz="2800" dirty="0"/>
              <a:t> will grill you on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013" b="13186"/>
          <a:stretch/>
        </p:blipFill>
        <p:spPr>
          <a:xfrm>
            <a:off x="7560435" y="1279590"/>
            <a:ext cx="1278764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/>
              <a:t>Arrays are great…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Arrays are great when you need to store a </a:t>
            </a:r>
            <a:r>
              <a:rPr lang="en-US" sz="2000" dirty="0">
                <a:solidFill>
                  <a:srgbClr val="C00000"/>
                </a:solidFill>
              </a:rPr>
              <a:t>fixed number of items</a:t>
            </a:r>
            <a:r>
              <a:rPr lang="en-US" sz="2000" dirty="0"/>
              <a:t>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what if you </a:t>
            </a:r>
            <a:r>
              <a:rPr lang="en-US" sz="2000" dirty="0">
                <a:solidFill>
                  <a:srgbClr val="C00000"/>
                </a:solidFill>
              </a:rPr>
              <a:t>don’t know how many </a:t>
            </a:r>
            <a:r>
              <a:rPr lang="en-US" sz="2000" dirty="0"/>
              <a:t>items you’ll have ahead of time?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// might have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1000000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Then you have to </a:t>
            </a:r>
            <a:r>
              <a:rPr lang="en-US" sz="2000" dirty="0">
                <a:solidFill>
                  <a:srgbClr val="C00000"/>
                </a:solidFill>
              </a:rPr>
              <a:t>reserve enough slots</a:t>
            </a:r>
            <a:r>
              <a:rPr lang="en-US" sz="2000" dirty="0"/>
              <a:t> for the largest possible case.</a:t>
            </a:r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what if you need to </a:t>
            </a:r>
            <a:r>
              <a:rPr lang="en-US" sz="2000" dirty="0">
                <a:solidFill>
                  <a:srgbClr val="C00000"/>
                </a:solidFill>
              </a:rPr>
              <a:t>insert</a:t>
            </a:r>
            <a:r>
              <a:rPr lang="en-US" sz="2000" dirty="0"/>
              <a:t> a new item in the </a:t>
            </a:r>
            <a:r>
              <a:rPr lang="en-US" sz="2000" dirty="0">
                <a:solidFill>
                  <a:srgbClr val="C00000"/>
                </a:solidFill>
              </a:rPr>
              <a:t>middle of an array</a:t>
            </a:r>
            <a:r>
              <a:rPr lang="en-US" sz="2000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names[0]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names[1]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names[2]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names[3]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names[4]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 names[999998]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 names[999999]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have to </a:t>
            </a:r>
            <a:r>
              <a:rPr lang="en-US" sz="2000" dirty="0">
                <a:solidFill>
                  <a:srgbClr val="C00000"/>
                </a:solidFill>
              </a:rPr>
              <a:t>move every item</a:t>
            </a:r>
            <a:r>
              <a:rPr lang="en-US" sz="2000" dirty="0"/>
              <a:t> below the insertion spot </a:t>
            </a:r>
            <a:r>
              <a:rPr lang="en-US" sz="2000" dirty="0">
                <a:solidFill>
                  <a:srgbClr val="C00000"/>
                </a:solidFill>
              </a:rPr>
              <a:t>down by one</a:t>
            </a:r>
            <a:r>
              <a:rPr lang="en-US" sz="2000" dirty="0"/>
              <a:t>! 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it’s just as slow if we want</a:t>
            </a:r>
            <a:br>
              <a:rPr lang="en-US" sz="2000" dirty="0"/>
            </a:b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delete an item</a:t>
            </a:r>
            <a:r>
              <a:rPr lang="en-US" sz="2000" dirty="0"/>
              <a:t>!  Yuck!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>
                <a:solidFill>
                  <a:srgbClr val="C00000"/>
                </a:solidFill>
              </a:rPr>
              <a:t>new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Even </a:t>
            </a:r>
            <a:r>
              <a:rPr lang="en-US" sz="2000" dirty="0">
                <a:solidFill>
                  <a:srgbClr val="C00000"/>
                </a:solidFill>
              </a:rPr>
              <a:t>new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don’t really help!</a:t>
            </a:r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Hmm… Can we think of an approach from “real life” that works better than a fixed-sized array?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we think of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you to </a:t>
            </a:r>
            <a:r>
              <a:rPr lang="en-US" sz="1800" dirty="0">
                <a:solidFill>
                  <a:srgbClr val="C00000"/>
                </a:solidFill>
              </a:rPr>
              <a:t>store</a:t>
            </a:r>
            <a:r>
              <a:rPr lang="en-US" sz="1800" dirty="0"/>
              <a:t> an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insert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delete</a:t>
            </a:r>
            <a:r>
              <a:rPr lang="en-US" sz="1800" dirty="0">
                <a:solidFill>
                  <a:srgbClr val="FF3300"/>
                </a:solidFill>
              </a:rPr>
              <a:t> </a:t>
            </a:r>
            <a:br>
              <a:rPr lang="en-US" sz="1800" dirty="0">
                <a:solidFill>
                  <a:srgbClr val="FF33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organizing the items as we would in a </a:t>
            </a:r>
            <a:r>
              <a:rPr lang="en-US" sz="2000" dirty="0">
                <a:solidFill>
                  <a:srgbClr val="0070C0"/>
                </a:solidFill>
              </a:rPr>
              <a:t>Scavenger Hunt</a:t>
            </a:r>
            <a:r>
              <a:rPr lang="en-US" sz="20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Using this approach we can </a:t>
            </a:r>
            <a:r>
              <a:rPr lang="en-US" sz="1800" dirty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There’s no fixed limit to the number of chests and clues we can have!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clue to the </a:t>
            </a:r>
            <a:r>
              <a:rPr lang="en-US" sz="2000" dirty="0">
                <a:solidFill>
                  <a:srgbClr val="6600CC"/>
                </a:solidFill>
              </a:rPr>
              <a:t>location of the first chest</a:t>
            </a:r>
            <a:r>
              <a:rPr lang="en-US" sz="2000" dirty="0"/>
              <a:t>…</a:t>
            </a:r>
          </a:p>
        </p:txBody>
      </p:sp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Then each chest holds an </a:t>
            </a:r>
            <a:r>
              <a:rPr lang="en-US" sz="2000" dirty="0">
                <a:solidFill>
                  <a:srgbClr val="6600CC"/>
                </a:solidFill>
              </a:rPr>
              <a:t>item</a:t>
            </a:r>
            <a:r>
              <a:rPr lang="en-US" sz="2000" dirty="0"/>
              <a:t> and a clue to the </a:t>
            </a:r>
            <a:r>
              <a:rPr lang="en-US" sz="2000" dirty="0">
                <a:solidFill>
                  <a:srgbClr val="6600CC"/>
                </a:solidFill>
              </a:rPr>
              <a:t>location of the next chest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589842" grpId="1"/>
      <p:bldP spid="134" grpId="0"/>
      <p:bldP spid="134" grpId="1"/>
      <p:bldP spid="589844" grpId="0" animBg="1"/>
      <p:bldP spid="589844" grpId="1" animBg="1"/>
      <p:bldP spid="137" grpId="0" animBg="1"/>
      <p:bldP spid="13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34525" y="777789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add a new item to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99" y="1570620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add a new chest and change a few clues!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326532" y="777789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add a new treasure between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books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shell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390809" y="3878913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38" name="Up Arrow 37"/>
          <p:cNvSpPr/>
          <p:nvPr/>
        </p:nvSpPr>
        <p:spPr bwMode="auto">
          <a:xfrm rot="20245978">
            <a:off x="3966857" y="4751275"/>
            <a:ext cx="2680850" cy="1913952"/>
          </a:xfrm>
          <a:prstGeom prst="upArrow">
            <a:avLst>
              <a:gd name="adj1" fmla="val 62158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we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update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clue to point to our new chest!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20865340">
            <a:off x="863424" y="3887721"/>
            <a:ext cx="2635610" cy="177468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First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copy the previous clue to our new chest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03865" y="4227671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house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861 -0.563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44445 -0.5606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21" grpId="0" animBg="1"/>
      <p:bldP spid="21" grpId="1" animBg="1"/>
      <p:bldP spid="71" grpId="0" animBg="1"/>
      <p:bldP spid="76" grpId="0" animBg="1"/>
      <p:bldP spid="38" grpId="0" animBg="1"/>
      <p:bldP spid="38" grpId="1" animBg="1"/>
      <p:bldP spid="92" grpId="0" animBg="1"/>
      <p:bldP spid="92" grpId="1" animBg="1"/>
      <p:bldP spid="92" grpId="2" animBg="1"/>
      <p:bldP spid="51" grpId="0"/>
      <p:bldP spid="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00806" y="3364094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23723" y="3647661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97903" y="777789"/>
            <a:ext cx="4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Finally,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remove an item from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296" y="1570620"/>
            <a:ext cx="434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remove the target chest and change a single clue!</a:t>
            </a: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84197" y="34262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house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17673" y="669154"/>
            <a:ext cx="624689" cy="2172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535727" y="392796"/>
            <a:ext cx="1540242" cy="561770"/>
          </a:xfrm>
          <a:prstGeom prst="rect">
            <a:avLst/>
          </a:prstGeom>
          <a:solidFill>
            <a:srgbClr val="FDFFDD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2553" y="402898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tower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60" name="Curved Connector 59"/>
          <p:cNvCxnSpPr>
            <a:stCxn id="592903" idx="2"/>
            <a:endCxn id="62" idx="3"/>
          </p:cNvCxnSpPr>
          <p:nvPr/>
        </p:nvCxnSpPr>
        <p:spPr bwMode="auto">
          <a:xfrm rot="5400000">
            <a:off x="4228540" y="1825212"/>
            <a:ext cx="3580870" cy="4612107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ight Arrow 53"/>
          <p:cNvSpPr/>
          <p:nvPr/>
        </p:nvSpPr>
        <p:spPr bwMode="auto">
          <a:xfrm>
            <a:off x="5522332" y="3589387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remove this chest from the hunt…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8212 -0.53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/>
      <p:bldP spid="65" grpId="0"/>
      <p:bldP spid="57" grpId="0" animBg="1"/>
      <p:bldP spid="58" grpId="0"/>
      <p:bldP spid="58" grpId="1"/>
      <p:bldP spid="54" grpId="0" animBg="1"/>
      <p:bldP spid="5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Ok, so in our </a:t>
            </a:r>
            <a:r>
              <a:rPr lang="en-US" dirty="0">
                <a:solidFill>
                  <a:srgbClr val="6600CC"/>
                </a:solidFill>
              </a:rPr>
              <a:t>Scavenger Hunt</a:t>
            </a:r>
            <a:r>
              <a:rPr lang="en-US" dirty="0"/>
              <a:t>, we had: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here’s the question… can we simulate a Scavenger Hunt with</a:t>
            </a:r>
            <a:br>
              <a:rPr lang="en-US" dirty="0"/>
            </a:br>
            <a:r>
              <a:rPr lang="en-US" dirty="0"/>
              <a:t>a C++ </a:t>
            </a:r>
            <a:r>
              <a:rPr lang="en-US" dirty="0">
                <a:solidFill>
                  <a:srgbClr val="6600CC"/>
                </a:solidFill>
              </a:rPr>
              <a:t>data structure</a:t>
            </a:r>
            <a:r>
              <a:rPr lang="en-US" dirty="0"/>
              <a:t>?</a:t>
            </a: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our first treasure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 then holds an </a:t>
            </a:r>
            <a:r>
              <a:rPr lang="en-US" dirty="0">
                <a:solidFill>
                  <a:srgbClr val="FF0000"/>
                </a:solidFill>
              </a:rPr>
              <a:t>item </a:t>
            </a:r>
            <a:r>
              <a:rPr lang="en-US" dirty="0"/>
              <a:t>(e.g., books) and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the next chest.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Why not? Let’s see how.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to </a:t>
            </a:r>
            <a:r>
              <a:rPr lang="en-US" sz="1800" dirty="0">
                <a:solidFill>
                  <a:srgbClr val="6600CC"/>
                </a:solidFill>
              </a:rPr>
              <a:t>another Chest variable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“books”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3400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099415"/>
            <a:ext cx="2372046" cy="1893813"/>
            <a:chOff x="6755132" y="5099415"/>
            <a:chExt cx="2372046" cy="189381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59" descr="MCj0438052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913878">
              <a:off x="8229765" y="5099415"/>
              <a:ext cx="851477" cy="85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tower.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Chest *first; </a:t>
            </a:r>
            <a:r>
              <a:rPr lang="en-US" sz="1800" dirty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>
                <a:solidFill>
                  <a:srgbClr val="6600CC"/>
                </a:solidFill>
              </a:rPr>
              <a:t>st</a:t>
            </a:r>
            <a:r>
              <a:rPr lang="en-US" sz="1800" dirty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 we can define a pointer to point to the very first chest – </a:t>
            </a:r>
            <a:r>
              <a:rPr lang="en-US" sz="2000" dirty="0">
                <a:solidFill>
                  <a:srgbClr val="FF0000"/>
                </a:solidFill>
              </a:rPr>
              <a:t>our first clue!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154948"/>
            <a:ext cx="2296905" cy="1945293"/>
            <a:chOff x="6522455" y="3154948"/>
            <a:chExt cx="2296905" cy="1945293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house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8170187" y="3154948"/>
              <a:ext cx="465354" cy="1113574"/>
              <a:chOff x="2390287" y="2204519"/>
              <a:chExt cx="1300809" cy="1999425"/>
            </a:xfrm>
          </p:grpSpPr>
          <p:pic>
            <p:nvPicPr>
              <p:cNvPr id="96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955"/>
              <a:stretch>
                <a:fillRect/>
              </a:stretch>
            </p:blipFill>
            <p:spPr bwMode="auto">
              <a:xfrm>
                <a:off x="3257237" y="2330950"/>
                <a:ext cx="433859" cy="183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6" t="2338" r="63844"/>
              <a:stretch>
                <a:fillRect/>
              </a:stretch>
            </p:blipFill>
            <p:spPr bwMode="auto">
              <a:xfrm>
                <a:off x="2390287" y="2408481"/>
                <a:ext cx="450850" cy="1795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0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2" b="-1"/>
              <a:stretch/>
            </p:blipFill>
            <p:spPr bwMode="auto">
              <a:xfrm>
                <a:off x="2891937" y="2204519"/>
                <a:ext cx="307975" cy="199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“shells”</a:t>
              </a: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1200</a:t>
              </a:r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5000</a:t>
              </a:r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Assignment Operators…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Assignment Operators are 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168941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them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613" r="18510"/>
          <a:stretch/>
        </p:blipFill>
        <p:spPr>
          <a:xfrm>
            <a:off x="7554105" y="1279591"/>
            <a:ext cx="1291380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35821" y="664796"/>
            <a:ext cx="3597275" cy="1616075"/>
            <a:chOff x="5502275" y="762000"/>
            <a:chExt cx="3597275" cy="1616075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642055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Chest * </a:t>
              </a:r>
              <a:r>
                <a:rPr lang="en-US" sz="2000" dirty="0" err="1">
                  <a:solidFill>
                    <a:srgbClr val="FF0000"/>
                  </a:solidFill>
                </a:rPr>
                <a:t>nextChest</a:t>
              </a:r>
              <a:r>
                <a:rPr lang="en-US" sz="20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642060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715607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Chest *first;</a:t>
            </a:r>
          </a:p>
          <a:p>
            <a:pPr algn="l"/>
            <a:r>
              <a:rPr lang="en-US" sz="1800" dirty="0"/>
              <a:t>  Chest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first = &amp;chest1;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.treasure = “books";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;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.treasure = “shells";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.treasure = “cash";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}</a:t>
            </a:r>
            <a:endParaRPr lang="en-US" sz="1200" dirty="0"/>
          </a:p>
        </p:txBody>
      </p:sp>
      <p:sp>
        <p:nvSpPr>
          <p:cNvPr id="642062" name="Line 14"/>
          <p:cNvSpPr>
            <a:spLocks noChangeShapeType="1"/>
          </p:cNvSpPr>
          <p:nvPr/>
        </p:nvSpPr>
        <p:spPr bwMode="auto">
          <a:xfrm>
            <a:off x="5083421" y="2596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1089880" y="1668096"/>
            <a:ext cx="3032125" cy="1250950"/>
            <a:chOff x="346" y="1036"/>
            <a:chExt cx="1910" cy="788"/>
          </a:xfrm>
        </p:grpSpPr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346" y="1036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</a:rPr>
                <a:t>chest1</a:t>
              </a: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22"/>
          <p:cNvGrpSpPr>
            <a:grpSpLocks/>
          </p:cNvGrpSpPr>
          <p:nvPr/>
        </p:nvGrpSpPr>
        <p:grpSpPr bwMode="auto">
          <a:xfrm>
            <a:off x="1081942" y="3268296"/>
            <a:ext cx="3071813" cy="1250950"/>
            <a:chOff x="321" y="1036"/>
            <a:chExt cx="1935" cy="788"/>
          </a:xfrm>
        </p:grpSpPr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321" y="1036"/>
              <a:ext cx="8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      </a:t>
              </a: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2910341" y="1823671"/>
            <a:ext cx="1258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“books"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198205" y="16236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1000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4198205" y="32238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1020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200235" y="3220732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1020</a:t>
            </a:r>
          </a:p>
        </p:txBody>
      </p:sp>
      <p:grpSp>
        <p:nvGrpSpPr>
          <p:cNvPr id="84" name="Group 22"/>
          <p:cNvGrpSpPr>
            <a:grpSpLocks/>
          </p:cNvGrpSpPr>
          <p:nvPr/>
        </p:nvGrpSpPr>
        <p:grpSpPr bwMode="auto">
          <a:xfrm>
            <a:off x="1031938" y="4839799"/>
            <a:ext cx="3144844" cy="1262063"/>
            <a:chOff x="275" y="1029"/>
            <a:chExt cx="1981" cy="795"/>
          </a:xfrm>
        </p:grpSpPr>
        <p:sp>
          <p:nvSpPr>
            <p:cNvPr id="85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275" y="1029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4221223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1040</a:t>
            </a:r>
            <a:endParaRPr lang="en-US" sz="1800" dirty="0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33525" y="-66675"/>
            <a:ext cx="1905000" cy="457200"/>
          </a:xfrm>
        </p:spPr>
        <p:txBody>
          <a:bodyPr/>
          <a:lstStyle/>
          <a:p>
            <a:fld id="{77111EE6-E963-4F3E-9C44-9AA4819024C6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71699" y="35837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083423" y="38885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" name="Curved Connector 4"/>
          <p:cNvCxnSpPr/>
          <p:nvPr/>
        </p:nvCxnSpPr>
        <p:spPr bwMode="auto">
          <a:xfrm>
            <a:off x="4010636" y="2576146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77717" y="326383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3" name="Text Box 30"/>
          <p:cNvSpPr txBox="1">
            <a:spLocks noChangeArrowheads="1"/>
          </p:cNvSpPr>
          <p:nvPr/>
        </p:nvSpPr>
        <p:spPr bwMode="auto">
          <a:xfrm>
            <a:off x="2947369" y="3406277"/>
            <a:ext cx="1250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“shells"</a:t>
            </a:r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4223682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1040</a:t>
            </a: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4034083" y="4158752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3901164" y="4846437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36531" y="42871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14"/>
          <p:cNvSpPr>
            <a:spLocks noChangeShapeType="1"/>
          </p:cNvSpPr>
          <p:nvPr/>
        </p:nvSpPr>
        <p:spPr bwMode="auto">
          <a:xfrm>
            <a:off x="5048255" y="45919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Text Box 30"/>
          <p:cNvSpPr txBox="1">
            <a:spLocks noChangeArrowheads="1"/>
          </p:cNvSpPr>
          <p:nvPr/>
        </p:nvSpPr>
        <p:spPr bwMode="auto">
          <a:xfrm>
            <a:off x="3051351" y="4995969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“cash"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051831" y="502103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96147" y="4758133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235823" y="106338"/>
            <a:ext cx="3466880" cy="1328182"/>
          </a:xfrm>
          <a:prstGeom prst="wedgeRoundRectCallout">
            <a:avLst>
              <a:gd name="adj1" fmla="val -85379"/>
              <a:gd name="adj2" fmla="val 1155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link up our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first chest to the second chest…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5920154" y="5411013"/>
            <a:ext cx="3025583" cy="1310742"/>
          </a:xfrm>
          <a:prstGeom prst="wedgeRoundRectCallout">
            <a:avLst>
              <a:gd name="adj1" fmla="val 14141"/>
              <a:gd name="adj2" fmla="val -1613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we’ll get the address of the second chest…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084020" y="23339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459499" y="902150"/>
            <a:ext cx="672685" cy="647711"/>
            <a:chOff x="4272" y="696"/>
            <a:chExt cx="539" cy="408"/>
          </a:xfrm>
        </p:grpSpPr>
        <p:sp>
          <p:nvSpPr>
            <p:cNvPr id="78" name="Text Box 3"/>
            <p:cNvSpPr txBox="1">
              <a:spLocks noChangeArrowheads="1"/>
            </p:cNvSpPr>
            <p:nvPr/>
          </p:nvSpPr>
          <p:spPr bwMode="auto">
            <a:xfrm>
              <a:off x="4297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51831" y="31476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Text Box 34"/>
          <p:cNvSpPr txBox="1">
            <a:spLocks noChangeArrowheads="1"/>
          </p:cNvSpPr>
          <p:nvPr/>
        </p:nvSpPr>
        <p:spPr bwMode="auto">
          <a:xfrm>
            <a:off x="4196357" y="162552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1000</a:t>
            </a:r>
          </a:p>
        </p:txBody>
      </p:sp>
      <p:cxnSp>
        <p:nvCxnSpPr>
          <p:cNvPr id="7" name="Curved Connector 6"/>
          <p:cNvCxnSpPr>
            <a:stCxn id="79" idx="3"/>
          </p:cNvCxnSpPr>
          <p:nvPr/>
        </p:nvCxnSpPr>
        <p:spPr bwMode="auto">
          <a:xfrm>
            <a:off x="1118460" y="1397459"/>
            <a:ext cx="769933" cy="410853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ounded Rectangular Callout 73"/>
          <p:cNvSpPr/>
          <p:nvPr/>
        </p:nvSpPr>
        <p:spPr bwMode="auto">
          <a:xfrm>
            <a:off x="-46578" y="256466"/>
            <a:ext cx="3025583" cy="1310742"/>
          </a:xfrm>
          <a:prstGeom prst="wedgeRoundRectCallout">
            <a:avLst>
              <a:gd name="adj1" fmla="val 54979"/>
              <a:gd name="adj2" fmla="val 1159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update our first chest so it points to it…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12427" y="772864"/>
            <a:ext cx="4895013" cy="39105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433984" y="219194"/>
            <a:ext cx="3466880" cy="1021099"/>
          </a:xfrm>
          <a:prstGeom prst="wedgeRoundRectCallout">
            <a:avLst>
              <a:gd name="adj1" fmla="val -87243"/>
              <a:gd name="adj2" fmla="val 490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data structure is called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linked list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 Box 30"/>
          <p:cNvSpPr txBox="1">
            <a:spLocks noChangeArrowheads="1"/>
          </p:cNvSpPr>
          <p:nvPr/>
        </p:nvSpPr>
        <p:spPr bwMode="auto">
          <a:xfrm>
            <a:off x="3033780" y="5528129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4558" y="51203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.nextChest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;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307391" y="2549953"/>
            <a:ext cx="5343227" cy="1726514"/>
          </a:xfrm>
          <a:prstGeom prst="wedgeRoundRectCallout">
            <a:avLst>
              <a:gd name="adj1" fmla="val 51945"/>
              <a:gd name="adj2" fmla="val 1013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Finally, we’ll indicate that</a:t>
            </a: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third chest is the last in the scavenger hunt.</a:t>
            </a:r>
            <a:b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We do thi</a:t>
            </a:r>
            <a:r>
              <a:rPr lang="en-US" sz="2100" dirty="0"/>
              <a:t>s by setting its </a:t>
            </a:r>
            <a:r>
              <a:rPr lang="en-US" sz="2100" dirty="0" err="1">
                <a:solidFill>
                  <a:srgbClr val="6600CC"/>
                </a:solidFill>
              </a:rPr>
              <a:t>nextChest</a:t>
            </a:r>
            <a:r>
              <a:rPr lang="en-US" sz="2100" dirty="0">
                <a:solidFill>
                  <a:srgbClr val="6600CC"/>
                </a:solidFill>
              </a:rPr>
              <a:t> </a:t>
            </a:r>
            <a:r>
              <a:rPr lang="en-US" sz="2100" dirty="0"/>
              <a:t>pointer to </a:t>
            </a:r>
            <a:r>
              <a:rPr lang="en-US" sz="2100" dirty="0" err="1">
                <a:solidFill>
                  <a:srgbClr val="FF0000"/>
                </a:solidFill>
              </a:rPr>
              <a:t>nullptr</a:t>
            </a:r>
            <a:r>
              <a:rPr lang="en-US" sz="2100" dirty="0"/>
              <a:t>.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076999" y="53050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354241" y="2549953"/>
            <a:ext cx="4591496" cy="1318086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is a special C++ constant that means </a:t>
            </a:r>
            <a:br>
              <a:rPr lang="en-US" dirty="0">
                <a:solidFill>
                  <a:schemeClr val="tx1"/>
                </a:solidFill>
                <a:cs typeface="Arial" charset="0"/>
              </a:rPr>
            </a:br>
            <a:r>
              <a:rPr lang="en-US" dirty="0">
                <a:solidFill>
                  <a:srgbClr val="FF0000"/>
                </a:solidFill>
                <a:cs typeface="Arial" charset="0"/>
              </a:rPr>
              <a:t>“invalid pointer value.”</a:t>
            </a:r>
          </a:p>
        </p:txBody>
      </p:sp>
      <p:sp>
        <p:nvSpPr>
          <p:cNvPr id="112" name="Rounded Rectangular Callout 111"/>
          <p:cNvSpPr/>
          <p:nvPr/>
        </p:nvSpPr>
        <p:spPr bwMode="auto">
          <a:xfrm>
            <a:off x="5235823" y="1992978"/>
            <a:ext cx="3769856" cy="1021099"/>
          </a:xfrm>
          <a:prstGeom prst="wedgeRoundRectCallout">
            <a:avLst>
              <a:gd name="adj1" fmla="val -82396"/>
              <a:gd name="adj2" fmla="val -18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call each item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in the linked list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node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183613" y="1328887"/>
            <a:ext cx="3732332" cy="1328182"/>
          </a:xfrm>
          <a:prstGeom prst="wedgeRoundRectCallout">
            <a:avLst>
              <a:gd name="adj1" fmla="val 378"/>
              <a:gd name="adj2" fmla="val 780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…should hold the address of the 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chest!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Rounded Rectangular Callout 98"/>
          <p:cNvSpPr/>
          <p:nvPr/>
        </p:nvSpPr>
        <p:spPr bwMode="auto">
          <a:xfrm>
            <a:off x="5920154" y="4683443"/>
            <a:ext cx="2817052" cy="1049325"/>
          </a:xfrm>
          <a:prstGeom prst="wedgeRoundRectCallout">
            <a:avLst>
              <a:gd name="adj1" fmla="val -56823"/>
              <a:gd name="adj2" fmla="val -1790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Our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dirty="0"/>
              <a:t>pointer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00" name="Rounded Rectangular Callout 99"/>
          <p:cNvSpPr/>
          <p:nvPr/>
        </p:nvSpPr>
        <p:spPr bwMode="auto">
          <a:xfrm>
            <a:off x="5478857" y="1328887"/>
            <a:ext cx="3466880" cy="1661222"/>
          </a:xfrm>
          <a:prstGeom prst="wedgeRoundRectCallout">
            <a:avLst>
              <a:gd name="adj1" fmla="val -91941"/>
              <a:gd name="adj2" fmla="val 89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 Because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each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element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the list is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Comic Sans MS" pitchFamily="66" charset="0"/>
                <a:cs typeface="Times New Roman" pitchFamily="18" charset="0"/>
              </a:rPr>
              <a:t>”linked”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a pointer to the next 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168675" y="5804424"/>
            <a:ext cx="1838765" cy="1369528"/>
            <a:chOff x="3307100" y="6103189"/>
            <a:chExt cx="1838765" cy="1369528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Arc 101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3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5139 -0.2650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233 -0.188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41007 -0.05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34462 -0.0597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1406 -0.1173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11146 -0.1173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2246E-6 L 0.03003 0.06454 C 0.03681 0.07796 0.04028 0.09831 0.04028 0.11913 C 0.04028 0.14296 0.03681 0.16239 0.03021 0.17581 L 2.77778E-7 0.23919 " pathEditMode="relative" rAng="16200000" ptsTypes="FffFF">
                                      <p:cBhvr>
                                        <p:cTn id="2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9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3895 L 0.03473 0.30187 C 0.04254 0.31506 0.04671 0.33472 0.04671 0.3553 C 0.04671 0.3789 0.04254 0.39741 0.03473 0.41059 L -0.00017 0.47397 " pathEditMode="relative" rAng="5400000" ptsTypes="FffFF">
                                      <p:cBhvr>
                                        <p:cTn id="2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1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785E-6 L 4.16667E-6 0.23132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23132 L -3.88889E-6 0.46125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2060" grpId="0"/>
      <p:bldP spid="642062" grpId="0" animBg="1"/>
      <p:bldP spid="642062" grpId="1" animBg="1"/>
      <p:bldP spid="70" grpId="0"/>
      <p:bldP spid="71" grpId="0"/>
      <p:bldP spid="72" grpId="0"/>
      <p:bldP spid="73" grpId="0"/>
      <p:bldP spid="73" grpId="1"/>
      <p:bldP spid="91" grpId="0"/>
      <p:bldP spid="97" grpId="0" animBg="1"/>
      <p:bldP spid="97" grpId="1" animBg="1"/>
      <p:bldP spid="98" grpId="0" animBg="1"/>
      <p:bldP spid="98" grpId="1" animBg="1"/>
      <p:bldP spid="103" grpId="0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/>
      <p:bldP spid="111" grpId="0" animBg="1"/>
      <p:bldP spid="111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74" grpId="0" animBg="1"/>
      <p:bldP spid="74" grpId="1" animBg="1"/>
      <p:bldP spid="104" grpId="0" animBg="1"/>
      <p:bldP spid="104" grpId="1" animBg="1"/>
      <p:bldP spid="3" grpId="0" animBg="1"/>
      <p:bldP spid="92" grpId="0"/>
      <p:bldP spid="10" grpId="0"/>
      <p:bldP spid="95" grpId="0" animBg="1"/>
      <p:bldP spid="95" grpId="1" animBg="1"/>
      <p:bldP spid="96" grpId="0" animBg="1"/>
      <p:bldP spid="96" grpId="1" animBg="1"/>
      <p:bldP spid="93" grpId="0" animBg="1"/>
      <p:bldP spid="93" grpId="1" animBg="1"/>
      <p:bldP spid="112" grpId="0" animBg="1"/>
      <p:bldP spid="112" grpId="1" animBg="1"/>
      <p:bldP spid="112" grpId="2" animBg="1"/>
      <p:bldP spid="83" grpId="0" animBg="1"/>
      <p:bldP spid="83" grpId="1" animBg="1"/>
      <p:bldP spid="83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0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create our linked list.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9045" y="1593123"/>
            <a:ext cx="4715607" cy="5386090"/>
            <a:chOff x="5169045" y="1593123"/>
            <a:chExt cx="4715607" cy="5386090"/>
          </a:xfrm>
        </p:grpSpPr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715607" cy="5386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 Chest *first;</a:t>
              </a:r>
            </a:p>
            <a:p>
              <a:pPr algn="l"/>
              <a:r>
                <a:rPr lang="en-US" sz="1800" dirty="0"/>
                <a:t>  Chest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/>
                <a:t>  first = &amp;chest1;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.treasure = “books";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;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.treasure = “shells";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.treasure = “cash";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}</a:t>
              </a:r>
              <a:endParaRPr lang="en-US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4558" y="5120386"/>
              <a:ext cx="3127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.nextChest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>
            <a:off x="5250109" y="2461035"/>
            <a:ext cx="3657600" cy="22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5000.”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2200.”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3700.”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2" grpId="0" animBg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400" dirty="0"/>
              <a:t> 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second</a:t>
              </a: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26194" y="861193"/>
            <a:ext cx="4798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now let’s add cargo and link ‘</a:t>
            </a:r>
            <a:r>
              <a:rPr lang="en-US" sz="2000" dirty="0" err="1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up!</a:t>
            </a: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first-&gt;treasure = "books";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second;</a:t>
            </a: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871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"books"</a:t>
            </a: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second-&gt;treasure = "shells";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"shells"</a:t>
            </a: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third-&gt;treasure = "cash";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"cash"</a:t>
            </a: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pointer to the top item in the linked list is traditionally called the “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Again, in our last </a:t>
            </a:r>
            <a:r>
              <a:rPr lang="en-US" sz="2000" dirty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we’ll set its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indicates that it’s the last item in the list.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treasure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When we encounter a </a:t>
            </a:r>
            <a:r>
              <a:rPr lang="en-US" sz="2000" dirty="0" err="1">
                <a:solidFill>
                  <a:srgbClr val="6600CC"/>
                </a:solidFill>
              </a:rPr>
              <a:t>nextChest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pointer whose value is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, this indicates we’re at the end.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4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20" grpId="8" animBg="1"/>
      <p:bldP spid="135" grpId="0" animBg="1"/>
      <p:bldP spid="135" grpId="1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Chest</a:t>
                  </a:r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treasure;</a:t>
                  </a:r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rgbClr val="6600CC"/>
                      </a:solidFill>
                    </a:rPr>
                    <a:t>Chest * </a:t>
                  </a:r>
                  <a:r>
                    <a:rPr lang="en-US" sz="2000" dirty="0" err="1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;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head-&gt;treasure = "books";</a:t>
                  </a: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second-&gt;treasure = "shells";</a:t>
                  </a: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third-&gt;treasure = "cash";</a:t>
                  </a: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treasure;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head-&gt;treasure = "books";</a:t>
                    </a: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second-&gt;treasure = "shells";</a:t>
                    </a: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third-&gt;treasure = "cash";</a:t>
                    </a: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chemeClr val="tx1"/>
                </a:solidFill>
              </a:rPr>
              <a:t>// student node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studentID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phoneNumber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float </a:t>
            </a:r>
            <a:r>
              <a:rPr lang="en-US" sz="2000" dirty="0" err="1">
                <a:solidFill>
                  <a:srgbClr val="6600CC"/>
                </a:solidFill>
              </a:rPr>
              <a:t>gpa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     Node *next;    </a:t>
            </a:r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on what we’ve learned: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allocate new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change/access a node p’s value: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“blah”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p link to another node that’s at address q: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q</a:t>
              </a: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4000</a:t>
            </a: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“blah”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blah</a:t>
            </a: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get the address of the node after p: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r</a:t>
              </a: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q a “terminal” node: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q-&gt;next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free your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/>
            </a:br>
            <a:r>
              <a:rPr lang="en-US" sz="2000" dirty="0"/>
              <a:t>Note: The delete command </a:t>
            </a:r>
            <a:r>
              <a:rPr lang="en-US" sz="2000" dirty="0">
                <a:solidFill>
                  <a:srgbClr val="FF0000"/>
                </a:solidFill>
              </a:rPr>
              <a:t>doesn’t kill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pointer</a:t>
            </a:r>
            <a:r>
              <a:rPr lang="en-US" sz="2000" dirty="0"/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it </a:t>
            </a:r>
            <a:r>
              <a:rPr lang="en-US" sz="2000" dirty="0">
                <a:solidFill>
                  <a:srgbClr val="FF0000"/>
                </a:solidFill>
              </a:rPr>
              <a:t>kills </a:t>
            </a:r>
            <a:r>
              <a:rPr lang="en-US" sz="2000" dirty="0"/>
              <a:t>what the pointer </a:t>
            </a:r>
            <a:r>
              <a:rPr lang="en-US" sz="2000" dirty="0">
                <a:solidFill>
                  <a:srgbClr val="FF0000"/>
                </a:solidFill>
              </a:rPr>
              <a:t>points to</a:t>
            </a:r>
            <a:r>
              <a:rPr lang="en-US" sz="2000" dirty="0"/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of items!  That wouldn’t fit!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(an ADT) to hold our linked list…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etc.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let’s see our new class.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Node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 </a:t>
              </a:r>
              <a:r>
                <a:rPr lang="en-US" sz="2000" dirty="0">
                  <a:solidFill>
                    <a:srgbClr val="FF0000"/>
                  </a:solidFill>
                </a:rPr>
                <a:t>value</a:t>
              </a:r>
              <a:r>
                <a:rPr lang="en-US" sz="2000" dirty="0"/>
                <a:t>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Node</a:t>
              </a:r>
              <a:r>
                <a:rPr lang="en-US" sz="2000" dirty="0">
                  <a:solidFill>
                    <a:srgbClr val="6600CC"/>
                  </a:solidFill>
                </a:rPr>
                <a:t>   *</a:t>
              </a:r>
              <a:r>
                <a:rPr lang="en-US" sz="2000" dirty="0">
                  <a:solidFill>
                    <a:srgbClr val="FF0000"/>
                  </a:solidFill>
                </a:rPr>
                <a:t>next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*third;</a:t>
            </a: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"books";</a:t>
            </a: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"shells";</a:t>
            </a: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"cash";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251169" y="820682"/>
            <a:ext cx="48758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First, in the simplest type of linked list class,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every node in the list.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etc..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11327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"books"</a:t>
                </a: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head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Node   *next;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 = new Chest;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 = new Chest;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 = new Chest;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head-&gt;treasure = "books";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second;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second-&gt;treasure = "shells";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third;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third-&gt;treasure = "cash";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;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should our linked list class have? </a:t>
            </a: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consider these one at a time!</a:t>
            </a: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do?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how do we create an empty list?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a linked list…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Indicates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We set its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So, following this logic…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can create an empty linked list by setting our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4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variable </a:t>
            </a:r>
            <a:r>
              <a:rPr lang="en-US" sz="2000" dirty="0">
                <a:solidFill>
                  <a:schemeClr val="tx1"/>
                </a:solidFill>
              </a:rPr>
              <a:t>using 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(via the copy constructor).  </a:t>
            </a: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lets learn how to </a:t>
            </a:r>
            <a:r>
              <a:rPr lang="en-US" sz="2000" i="1" dirty="0">
                <a:solidFill>
                  <a:schemeClr val="tx1"/>
                </a:solidFill>
              </a:rPr>
              <a:t>change</a:t>
            </a:r>
            <a:r>
              <a:rPr lang="en-US" sz="2000" dirty="0">
                <a:solidFill>
                  <a:schemeClr val="tx1"/>
                </a:solidFill>
              </a:rPr>
              <a:t> the value of an </a:t>
            </a:r>
            <a:r>
              <a:rPr lang="en-US" sz="2000" dirty="0">
                <a:solidFill>
                  <a:srgbClr val="008080"/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to the value of an </a:t>
            </a:r>
            <a:r>
              <a:rPr lang="en-US" sz="2000" dirty="0">
                <a:solidFill>
                  <a:srgbClr val="6600CC"/>
                </a:solidFill>
              </a:rPr>
              <a:t>another variable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br>
              <a:rPr lang="en-US" sz="2000" dirty="0"/>
            </a:br>
            <a:r>
              <a:rPr lang="en-US" sz="2000" dirty="0"/>
              <a:t>variables 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printing the 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list?</a:t>
            </a: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printing the 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list?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?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instead!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to cycle through the nodes!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at the top node!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equal to it!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one’s easy! </a:t>
            </a: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/>
              <a:t>You </a:t>
            </a:r>
            <a:r>
              <a:rPr lang="en-US" sz="1800" dirty="0">
                <a:solidFill>
                  <a:schemeClr val="tx1"/>
                </a:solidFill>
              </a:rPr>
              <a:t>can’t use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p++</a:t>
            </a:r>
            <a:r>
              <a:rPr lang="en-US" sz="1800" dirty="0"/>
              <a:t> to move forward in a linked list!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You </a:t>
            </a:r>
            <a:r>
              <a:rPr lang="en-US" sz="1800" u="sng" dirty="0"/>
              <a:t>must</a:t>
            </a:r>
            <a:r>
              <a:rPr lang="en-US" sz="1800" dirty="0"/>
              <a:t> use the </a:t>
            </a:r>
            <a:r>
              <a:rPr lang="en-US" sz="1800" dirty="0">
                <a:solidFill>
                  <a:srgbClr val="FF0000"/>
                </a:solidFill>
              </a:rPr>
              <a:t>next pointer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p-&gt;next;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p points to the “books” node at location 2000.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13633" y="4585930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books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1200.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1200</a:t>
            </a: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“shells” node at location 1200.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shells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3700.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cash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there’s our complete printing loop!</a:t>
            </a: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“cash” node at location 3700.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a valid node location!</a:t>
            </a: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a linked list traversal!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item into 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list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somewhere 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>
                <a:solidFill>
                  <a:srgbClr val="006666"/>
                </a:solidFill>
              </a:rPr>
              <a:t>easiest 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this one first, and add a </a:t>
            </a:r>
            <a:r>
              <a:rPr lang="en-US" sz="1800" dirty="0">
                <a:solidFill>
                  <a:srgbClr val="FF0000"/>
                </a:solidFill>
              </a:rPr>
              <a:t>“ruby”</a:t>
            </a:r>
            <a:r>
              <a:rPr lang="en-US" sz="1800" dirty="0"/>
              <a:t> to the top of our list!</a:t>
            </a:r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Or somewhere in the middle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hold our new value. </a:t>
            </a: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>
                <a:solidFill>
                  <a:srgbClr val="FF0000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8000</a:t>
            </a: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now let’s replace our </a:t>
            </a:r>
            <a:r>
              <a:rPr lang="en-US" sz="1800" dirty="0" err="1"/>
              <a:t>psuedo</a:t>
            </a:r>
            <a:r>
              <a:rPr lang="en-US" sz="1800" dirty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allocate our new node.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(e.g., “ruby”) into our new node.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That’s easy!</a:t>
            </a: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but will this same algorithm work if the Linked List is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>
                <a:solidFill>
                  <a:srgbClr val="FF0000"/>
                </a:solidFill>
              </a:rPr>
              <a:t>add a node to the rear </a:t>
            </a:r>
            <a:r>
              <a:rPr lang="en-US" sz="1800" dirty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next let’s look at how to </a:t>
            </a:r>
            <a:r>
              <a:rPr lang="en-US" sz="1800" dirty="0">
                <a:solidFill>
                  <a:srgbClr val="FF0000"/>
                </a:solidFill>
              </a:rPr>
              <a:t>append an item </a:t>
            </a:r>
            <a:r>
              <a:rPr lang="en-US" sz="1800" dirty="0"/>
              <a:t>at the </a:t>
            </a:r>
            <a:r>
              <a:rPr lang="en-US" sz="1800" dirty="0">
                <a:solidFill>
                  <a:srgbClr val="FF0000"/>
                </a:solidFill>
              </a:rPr>
              <a:t>end of a list</a:t>
            </a:r>
            <a:r>
              <a:rPr lang="en-US" sz="1800" dirty="0"/>
              <a:t>…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actually </a:t>
            </a:r>
            <a:r>
              <a:rPr lang="en-US" sz="1800" dirty="0">
                <a:solidFill>
                  <a:srgbClr val="FF0000"/>
                </a:solidFill>
              </a:rPr>
              <a:t>two cases </a:t>
            </a:r>
            <a:r>
              <a:rPr lang="en-US" sz="1800" dirty="0"/>
              <a:t>to consider:</a:t>
            </a:r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br>
              <a:rPr lang="en-US" sz="1800" dirty="0"/>
            </a:br>
            <a:r>
              <a:rPr lang="en-US" sz="1800" dirty="0"/>
              <a:t>The existing list </a:t>
            </a:r>
            <a:r>
              <a:rPr lang="en-US" sz="1800" dirty="0">
                <a:solidFill>
                  <a:srgbClr val="FF0000"/>
                </a:solidFill>
              </a:rPr>
              <a:t>has one or more nodes</a:t>
            </a:r>
            <a:r>
              <a:rPr lang="en-US" sz="1800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already has some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br>
              <a:rPr lang="en-US" sz="1800" dirty="0"/>
            </a:br>
            <a:r>
              <a:rPr lang="en-US" sz="1800" dirty="0"/>
              <a:t>The existing list is </a:t>
            </a:r>
            <a:r>
              <a:rPr lang="en-US" sz="1800" dirty="0">
                <a:solidFill>
                  <a:srgbClr val="FF0000"/>
                </a:solidFill>
              </a:rPr>
              <a:t>totally empty</a:t>
            </a:r>
            <a:r>
              <a:rPr lang="en-US" sz="1800" dirty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has </a:t>
            </a:r>
            <a:br>
              <a:rPr lang="en-US" sz="2000" dirty="0"/>
            </a:br>
            <a:r>
              <a:rPr lang="en-US" sz="2000" dirty="0"/>
              <a:t>no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#1 first…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3200" dirty="0"/>
            </a:p>
            <a:p>
              <a:endParaRPr lang="en-US" sz="4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So how do you </a:t>
            </a:r>
            <a:r>
              <a:rPr lang="en-US" sz="1800" dirty="0">
                <a:solidFill>
                  <a:srgbClr val="FF0000"/>
                </a:solidFill>
              </a:rPr>
              <a:t>add a new node </a:t>
            </a:r>
            <a:r>
              <a:rPr lang="en-US" sz="1800" dirty="0"/>
              <a:t>to the </a:t>
            </a:r>
            <a:r>
              <a:rPr lang="en-US" sz="1800" dirty="0">
                <a:solidFill>
                  <a:srgbClr val="FF0000"/>
                </a:solidFill>
              </a:rPr>
              <a:t>end</a:t>
            </a:r>
            <a:r>
              <a:rPr lang="en-US" sz="1800" dirty="0"/>
              <a:t> of an empty linked list?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In fact, it’s the same as </a:t>
            </a:r>
            <a:r>
              <a:rPr lang="en-US" sz="1800" dirty="0">
                <a:solidFill>
                  <a:srgbClr val="FF0000"/>
                </a:solidFill>
              </a:rPr>
              <a:t>adding a new node</a:t>
            </a:r>
            <a:r>
              <a:rPr lang="en-US" sz="1800" dirty="0"/>
              <a:t> to the </a:t>
            </a:r>
            <a:r>
              <a:rPr lang="en-US" sz="1800" dirty="0">
                <a:solidFill>
                  <a:srgbClr val="FF0000"/>
                </a:solidFill>
              </a:rPr>
              <a:t>front</a:t>
            </a:r>
            <a:r>
              <a:rPr lang="en-US" sz="1800" dirty="0"/>
              <a:t> of an empty linked list.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After all, in both cases we’re adding a node right at the top of the linked list.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use our </a:t>
            </a:r>
            <a:r>
              <a:rPr lang="en-US" sz="1800" dirty="0" err="1"/>
              <a:t>addToFront</a:t>
            </a:r>
            <a:r>
              <a:rPr lang="en-US" sz="1800" dirty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Which we just learned two minutes ago!</a:t>
            </a:r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function!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used to copy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/>
              <a:t>’s values into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/>
              <a:t>.</a:t>
            </a:r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Lets see how to define our </a:t>
            </a:r>
            <a:br>
              <a:rPr lang="en-US" sz="2000" dirty="0"/>
            </a:br>
            <a:r>
              <a:rPr lang="en-US" sz="2000" dirty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above!</a:t>
            </a:r>
          </a:p>
          <a:p>
            <a:br>
              <a:rPr lang="en-US" sz="11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bar</a:t>
            </a:r>
            <a:r>
              <a:rPr lang="en-US" sz="2000" dirty="0"/>
              <a:t> variable already exists and is already initialized, so it doesn’t make any sense to re-construct it!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next: </a:t>
            </a:r>
            <a:br>
              <a:rPr lang="en-US" sz="1800" dirty="0"/>
            </a:br>
            <a:r>
              <a:rPr lang="en-US" sz="1800" dirty="0"/>
              <a:t>It’s more </a:t>
            </a:r>
            <a:r>
              <a:rPr lang="en-US" sz="1800" dirty="0">
                <a:solidFill>
                  <a:srgbClr val="FF0000"/>
                </a:solidFill>
              </a:rPr>
              <a:t>complex</a:t>
            </a:r>
            <a:r>
              <a:rPr lang="en-US" sz="1800" dirty="0"/>
              <a:t>…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Here we want to </a:t>
            </a:r>
            <a:r>
              <a:rPr lang="en-US" sz="1800" dirty="0">
                <a:solidFill>
                  <a:srgbClr val="FF0000"/>
                </a:solidFill>
              </a:rPr>
              <a:t>add an item </a:t>
            </a:r>
            <a:r>
              <a:rPr lang="en-US" sz="1800" dirty="0"/>
              <a:t>to the end of a linked list that </a:t>
            </a:r>
            <a:r>
              <a:rPr lang="en-US" sz="1800" dirty="0">
                <a:solidFill>
                  <a:srgbClr val="FF0000"/>
                </a:solidFill>
              </a:rPr>
              <a:t>already has nodes</a:t>
            </a:r>
            <a:r>
              <a:rPr lang="en-US" sz="1800" dirty="0"/>
              <a:t>.</a:t>
            </a:r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 that doesn’t look too bad... Let’s add an </a:t>
            </a:r>
            <a:r>
              <a:rPr lang="en-US" sz="1800" dirty="0">
                <a:solidFill>
                  <a:srgbClr val="6600CC"/>
                </a:solidFill>
              </a:rPr>
              <a:t>“iPad” </a:t>
            </a:r>
            <a:r>
              <a:rPr lang="en-US" sz="1800" dirty="0"/>
              <a:t>to our list.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points at it!</a:t>
            </a: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head;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// start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top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code look like?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while(p isn’t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the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last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we  want to keep looping while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while (p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</a:t>
              </a:r>
              <a:r>
                <a:rPr lang="en-US" sz="1800" dirty="0" err="1"/>
                <a:t>cout</a:t>
              </a:r>
              <a:r>
                <a:rPr lang="en-US" sz="1800" dirty="0"/>
                <a:t> &lt;&lt; p-&gt;value &lt;&lt; </a:t>
              </a:r>
              <a:r>
                <a:rPr lang="en-US" sz="1800" dirty="0" err="1"/>
                <a:t>endl</a:t>
              </a:r>
              <a:r>
                <a:rPr lang="en-US" sz="1800" dirty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}</a:t>
              </a:r>
              <a:endParaRPr lang="en-US" sz="1400" baseline="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r>
              <a:rPr lang="en-US" sz="1400" dirty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n</a:t>
                </a: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link this pointer…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/>
              <a:t>our new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54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Well, what if we have to maintain an </a:t>
            </a: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>
                <a:solidFill>
                  <a:srgbClr val="6600CC"/>
                </a:solidFill>
              </a:rPr>
              <a:t>pick the spot </a:t>
            </a:r>
            <a:r>
              <a:rPr lang="en-US" sz="1800" dirty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55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list…</a:t>
            </a:r>
          </a:p>
          <a:p>
            <a:br>
              <a:rPr lang="en-US" sz="11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our </a:t>
            </a:r>
            <a:r>
              <a:rPr lang="en-US" sz="2000" dirty="0" err="1">
                <a:solidFill>
                  <a:srgbClr val="FF0000"/>
                </a:solidFill>
              </a:rPr>
              <a:t>addToFront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>
                <a:solidFill>
                  <a:schemeClr val="tx1"/>
                </a:solidFill>
              </a:rPr>
              <a:t>algorithm will add the node to the right spot in the list as well!</a:t>
            </a: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56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p</a:t>
              </a: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First we link our </a:t>
            </a:r>
            <a:r>
              <a:rPr lang="en-US" sz="2000" dirty="0">
                <a:solidFill>
                  <a:srgbClr val="6600CC"/>
                </a:solidFill>
              </a:rPr>
              <a:t>new node </a:t>
            </a:r>
            <a:r>
              <a:rPr lang="en-US" sz="2000" dirty="0">
                <a:solidFill>
                  <a:schemeClr val="tx1"/>
                </a:solidFill>
              </a:rPr>
              <a:t>to the </a:t>
            </a:r>
            <a:r>
              <a:rPr lang="en-US" sz="2000" dirty="0">
                <a:solidFill>
                  <a:srgbClr val="6600CC"/>
                </a:solidFill>
              </a:rPr>
              <a:t>node after </a:t>
            </a:r>
            <a:r>
              <a:rPr lang="en-US" sz="2000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Second </a:t>
            </a:r>
            <a:r>
              <a:rPr lang="en-US" sz="2000" dirty="0">
                <a:solidFill>
                  <a:schemeClr val="tx1"/>
                </a:solidFill>
              </a:rPr>
              <a:t>we link our </a:t>
            </a:r>
            <a:r>
              <a:rPr lang="en-US" sz="2000" dirty="0">
                <a:solidFill>
                  <a:srgbClr val="6600CC"/>
                </a:solidFill>
              </a:rPr>
              <a:t>above node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6600CC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57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top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 </a:t>
            </a: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>
                <a:solidFill>
                  <a:srgbClr val="FF0000"/>
                </a:solidFill>
              </a:rPr>
              <a:t>AddToRear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method.</a:t>
            </a: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You’ll want an </a:t>
            </a:r>
            <a:r>
              <a:rPr lang="en-US" sz="2000" dirty="0">
                <a:solidFill>
                  <a:srgbClr val="6600CC"/>
                </a:solidFill>
              </a:rPr>
              <a:t>if-statement</a:t>
            </a:r>
            <a:r>
              <a:rPr lang="en-US" sz="2000" dirty="0">
                <a:solidFill>
                  <a:schemeClr val="tx1"/>
                </a:solidFill>
              </a:rPr>
              <a:t> to </a:t>
            </a:r>
            <a:r>
              <a:rPr lang="en-US" sz="2000" dirty="0">
                <a:solidFill>
                  <a:srgbClr val="6600CC"/>
                </a:solidFill>
              </a:rPr>
              <a:t>break </a:t>
            </a:r>
            <a:r>
              <a:rPr lang="en-US" sz="2000" dirty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>
                <a:solidFill>
                  <a:srgbClr val="FF0000"/>
                </a:solidFill>
              </a:rPr>
              <a:t>node just above</a:t>
            </a:r>
            <a:r>
              <a:rPr lang="en-US" sz="2000" dirty="0">
                <a:solidFill>
                  <a:schemeClr val="tx1"/>
                </a:solidFill>
              </a:rPr>
              <a:t> the insertion point!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value</a:t>
                  </a: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1400</a:t>
              </a: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complex… </a:t>
            </a: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latest</a:t>
                </a: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600</a:t>
              </a: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p-&gt;next;   // link new node to the node below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node above our insertion point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 </a:t>
            </a: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latest; 	         // link node above to our new node</a:t>
            </a: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600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0D6C-F08C-4F84-8863-49E8428014E6}" type="slidenum">
              <a:rPr lang="en-US"/>
              <a:pPr/>
              <a:t>58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152400" y="661988"/>
            <a:ext cx="7419975" cy="6089650"/>
          </a:xfrm>
          <a:prstGeom prst="rect">
            <a:avLst/>
          </a:prstGeom>
          <a:solidFill>
            <a:srgbClr val="A7FFE8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4046" name="Rectangle 14"/>
          <p:cNvSpPr>
            <a:spLocks noChangeArrowheads="1"/>
          </p:cNvSpPr>
          <p:nvPr/>
        </p:nvSpPr>
        <p:spPr bwMode="auto">
          <a:xfrm>
            <a:off x="698500" y="3175000"/>
            <a:ext cx="6821488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first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br>
              <a:rPr lang="en-US" sz="1800" dirty="0">
                <a:solidFill>
                  <a:srgbClr val="003A00"/>
                </a:solidFill>
              </a:rPr>
            </a:br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4037" name="Rectangle 5"/>
          <p:cNvSpPr>
            <a:spLocks noChangeArrowheads="1"/>
          </p:cNvSpPr>
          <p:nvPr/>
        </p:nvSpPr>
        <p:spPr bwMode="auto">
          <a:xfrm>
            <a:off x="142875" y="650875"/>
            <a:ext cx="7361238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void </a:t>
            </a:r>
            <a:r>
              <a:rPr lang="en-US" sz="2000" dirty="0" err="1">
                <a:solidFill>
                  <a:srgbClr val="6600CC"/>
                </a:solidFill>
              </a:rPr>
              <a:t>AddItem</a:t>
            </a:r>
            <a:r>
              <a:rPr lang="en-US" sz="2000" dirty="0">
                <a:solidFill>
                  <a:schemeClr val="tx1"/>
                </a:solidFill>
              </a:rPr>
              <a:t>(string </a:t>
            </a:r>
            <a:r>
              <a:rPr lang="en-US" sz="2000" dirty="0" err="1">
                <a:solidFill>
                  <a:schemeClr val="tx1"/>
                </a:solidFill>
              </a:rPr>
              <a:t>newItem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469900" y="1203325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 </a:t>
            </a:r>
          </a:p>
        </p:txBody>
      </p:sp>
      <p:sp>
        <p:nvSpPr>
          <p:cNvPr id="684044" name="Rectangle 12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 </a:t>
            </a:r>
          </a:p>
        </p:txBody>
      </p:sp>
      <p:sp>
        <p:nvSpPr>
          <p:cNvPr id="684050" name="Rectangle 18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674688" y="5822950"/>
            <a:ext cx="7088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p-&gt;next;   // link new node to node below</a:t>
            </a:r>
          </a:p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latest;	           // link above node to our new node</a:t>
            </a:r>
          </a:p>
        </p:txBody>
      </p:sp>
      <p:grpSp>
        <p:nvGrpSpPr>
          <p:cNvPr id="684058" name="Group 26"/>
          <p:cNvGrpSpPr>
            <a:grpSpLocks/>
          </p:cNvGrpSpPr>
          <p:nvPr/>
        </p:nvGrpSpPr>
        <p:grpSpPr bwMode="auto">
          <a:xfrm>
            <a:off x="2697815" y="-1682"/>
            <a:ext cx="6492875" cy="1439863"/>
            <a:chOff x="1620" y="72"/>
            <a:chExt cx="4090" cy="696"/>
          </a:xfrm>
          <a:solidFill>
            <a:srgbClr val="FFC5C5"/>
          </a:solidFill>
        </p:grpSpPr>
        <p:sp>
          <p:nvSpPr>
            <p:cNvPr id="684056" name="Rectangle 24"/>
            <p:cNvSpPr>
              <a:spLocks noChangeArrowheads="1"/>
            </p:cNvSpPr>
            <p:nvPr/>
          </p:nvSpPr>
          <p:spPr bwMode="auto">
            <a:xfrm>
              <a:off x="1620" y="72"/>
              <a:ext cx="4062" cy="696"/>
            </a:xfrm>
            <a:prstGeom prst="rect">
              <a:avLst/>
            </a:prstGeom>
            <a:solidFill>
              <a:srgbClr val="E8FDCF"/>
            </a:solidFill>
            <a:ln w="254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4057" name="Text Box 25"/>
            <p:cNvSpPr txBox="1">
              <a:spLocks noChangeArrowheads="1"/>
            </p:cNvSpPr>
            <p:nvPr/>
          </p:nvSpPr>
          <p:spPr bwMode="auto">
            <a:xfrm>
              <a:off x="1722" y="161"/>
              <a:ext cx="3988" cy="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Finally, let’s </a:t>
              </a:r>
              <a:r>
                <a:rPr lang="en-US" dirty="0">
                  <a:solidFill>
                    <a:srgbClr val="6600CC"/>
                  </a:solidFill>
                </a:rPr>
                <a:t>fill in the blanks</a:t>
              </a:r>
              <a:r>
                <a:rPr lang="en-US" dirty="0"/>
                <a:t> to convert our function into one that </a:t>
              </a:r>
              <a:br>
                <a:rPr lang="en-US" dirty="0"/>
              </a:br>
              <a:r>
                <a:rPr lang="en-US" dirty="0"/>
                <a:t>adds items in </a:t>
              </a:r>
              <a:r>
                <a:rPr lang="en-US" dirty="0">
                  <a:solidFill>
                    <a:srgbClr val="6600CC"/>
                  </a:solidFill>
                </a:rPr>
                <a:t>alphabetical order</a:t>
              </a:r>
              <a:r>
                <a:rPr lang="en-US" dirty="0"/>
                <a:t>!</a:t>
              </a:r>
            </a:p>
          </p:txBody>
        </p:sp>
      </p:grpSp>
      <p:sp>
        <p:nvSpPr>
          <p:cNvPr id="684059" name="Rectangle 27"/>
          <p:cNvSpPr>
            <a:spLocks noChangeArrowheads="1"/>
          </p:cNvSpPr>
          <p:nvPr/>
        </p:nvSpPr>
        <p:spPr bwMode="auto">
          <a:xfrm>
            <a:off x="1371600" y="1933574"/>
            <a:ext cx="5391150" cy="352425"/>
          </a:xfrm>
          <a:prstGeom prst="rect">
            <a:avLst/>
          </a:prstGeom>
          <a:solidFill>
            <a:srgbClr val="A7FF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4060" name="AutoShape 28"/>
          <p:cNvSpPr>
            <a:spLocks noChangeArrowheads="1"/>
          </p:cNvSpPr>
          <p:nvPr/>
        </p:nvSpPr>
        <p:spPr bwMode="auto">
          <a:xfrm>
            <a:off x="4143375" y="0"/>
            <a:ext cx="4772025" cy="1962150"/>
          </a:xfrm>
          <a:prstGeom prst="wedgeRoundRectCallout">
            <a:avLst>
              <a:gd name="adj1" fmla="val -69259"/>
              <a:gd name="adj2" fmla="val 5275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 new item belongs at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6600CC"/>
                </a:solidFill>
              </a:rPr>
              <a:t>top</a:t>
            </a:r>
            <a:r>
              <a:rPr lang="en-US" sz="1800" dirty="0">
                <a:solidFill>
                  <a:schemeClr val="tx1"/>
                </a:solidFill>
              </a:rPr>
              <a:t> of the list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is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list’s </a:t>
            </a:r>
            <a:r>
              <a:rPr lang="en-US" sz="1800" dirty="0">
                <a:solidFill>
                  <a:srgbClr val="6600CC"/>
                </a:solidFill>
              </a:rPr>
              <a:t>current top item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Let’s check for this!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4061" name="Rectangle 29"/>
          <p:cNvSpPr>
            <a:spLocks noChangeArrowheads="1"/>
          </p:cNvSpPr>
          <p:nvPr/>
        </p:nvSpPr>
        <p:spPr bwMode="auto">
          <a:xfrm>
            <a:off x="1476022" y="1936751"/>
            <a:ext cx="3829402" cy="31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newItem</a:t>
            </a:r>
            <a:r>
              <a:rPr lang="en-US" sz="1800" dirty="0">
                <a:solidFill>
                  <a:srgbClr val="FF0000"/>
                </a:solidFill>
              </a:rPr>
              <a:t> &lt; head-&gt;value 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911133" y="4037529"/>
            <a:ext cx="7364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if (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&gt;= p-&gt;value &amp;&amp;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&lt;= p-&gt;next-&gt;value  </a:t>
            </a:r>
            <a:r>
              <a:rPr lang="en-US" sz="1600" dirty="0">
                <a:solidFill>
                  <a:srgbClr val="6600CC"/>
                </a:solidFill>
              </a:rPr>
              <a:t>)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 break;</a:t>
            </a:r>
          </a:p>
        </p:txBody>
      </p:sp>
      <p:sp>
        <p:nvSpPr>
          <p:cNvPr id="684067" name="AutoShape 35"/>
          <p:cNvSpPr>
            <a:spLocks noChangeArrowheads="1"/>
          </p:cNvSpPr>
          <p:nvPr/>
        </p:nvSpPr>
        <p:spPr bwMode="auto">
          <a:xfrm>
            <a:off x="3409950" y="1076325"/>
            <a:ext cx="5286375" cy="2562225"/>
          </a:xfrm>
          <a:prstGeom prst="wedgeRoundRectCallout">
            <a:avLst>
              <a:gd name="adj1" fmla="val -51284"/>
              <a:gd name="adj2" fmla="val 6763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checks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new item should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be inserted between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current node and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node below it…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84112" name="Group 80"/>
          <p:cNvGrpSpPr>
            <a:grpSpLocks/>
          </p:cNvGrpSpPr>
          <p:nvPr/>
        </p:nvGrpSpPr>
        <p:grpSpPr bwMode="auto">
          <a:xfrm>
            <a:off x="6621464" y="1298575"/>
            <a:ext cx="2141538" cy="1739900"/>
            <a:chOff x="5761" y="2006"/>
            <a:chExt cx="1349" cy="1096"/>
          </a:xfrm>
        </p:grpSpPr>
        <p:grpSp>
          <p:nvGrpSpPr>
            <p:cNvPr id="684109" name="Group 77"/>
            <p:cNvGrpSpPr>
              <a:grpSpLocks/>
            </p:cNvGrpSpPr>
            <p:nvPr/>
          </p:nvGrpSpPr>
          <p:grpSpPr bwMode="auto">
            <a:xfrm>
              <a:off x="6045" y="2006"/>
              <a:ext cx="1065" cy="1096"/>
              <a:chOff x="5715" y="1604"/>
              <a:chExt cx="1065" cy="1096"/>
            </a:xfrm>
          </p:grpSpPr>
          <p:sp>
            <p:nvSpPr>
              <p:cNvPr id="684069" name="Rectangle 37"/>
              <p:cNvSpPr>
                <a:spLocks noChangeArrowheads="1"/>
              </p:cNvSpPr>
              <p:nvPr/>
            </p:nvSpPr>
            <p:spPr bwMode="auto">
              <a:xfrm>
                <a:off x="5715" y="2307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0" name="Text Box 38"/>
              <p:cNvSpPr txBox="1">
                <a:spLocks noChangeArrowheads="1"/>
              </p:cNvSpPr>
              <p:nvPr/>
            </p:nvSpPr>
            <p:spPr bwMode="auto">
              <a:xfrm>
                <a:off x="5715" y="2338"/>
                <a:ext cx="380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071" name="Text Box 39"/>
              <p:cNvSpPr txBox="1">
                <a:spLocks noChangeArrowheads="1"/>
              </p:cNvSpPr>
              <p:nvPr/>
            </p:nvSpPr>
            <p:spPr bwMode="auto">
              <a:xfrm>
                <a:off x="5715" y="2508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072" name="Rectangle 40"/>
              <p:cNvSpPr>
                <a:spLocks noChangeArrowheads="1"/>
              </p:cNvSpPr>
              <p:nvPr/>
            </p:nvSpPr>
            <p:spPr bwMode="auto">
              <a:xfrm>
                <a:off x="6077" y="2342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3" name="Rectangle 41"/>
              <p:cNvSpPr>
                <a:spLocks noChangeArrowheads="1"/>
              </p:cNvSpPr>
              <p:nvPr/>
            </p:nvSpPr>
            <p:spPr bwMode="auto">
              <a:xfrm>
                <a:off x="6077" y="2517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074" name="Text Box 42"/>
              <p:cNvSpPr txBox="1">
                <a:spLocks noChangeArrowheads="1"/>
              </p:cNvSpPr>
              <p:nvPr/>
            </p:nvSpPr>
            <p:spPr bwMode="auto">
              <a:xfrm>
                <a:off x="6040" y="2314"/>
                <a:ext cx="4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“rat”</a:t>
                </a:r>
              </a:p>
            </p:txBody>
          </p:sp>
          <p:sp>
            <p:nvSpPr>
              <p:cNvPr id="684075" name="Text Box 43"/>
              <p:cNvSpPr txBox="1">
                <a:spLocks noChangeArrowheads="1"/>
              </p:cNvSpPr>
              <p:nvPr/>
            </p:nvSpPr>
            <p:spPr bwMode="auto">
              <a:xfrm>
                <a:off x="6064" y="2493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684076" name="Group 44"/>
              <p:cNvGrpSpPr>
                <a:grpSpLocks/>
              </p:cNvGrpSpPr>
              <p:nvPr/>
            </p:nvGrpSpPr>
            <p:grpSpPr bwMode="auto">
              <a:xfrm>
                <a:off x="5715" y="1660"/>
                <a:ext cx="761" cy="399"/>
                <a:chOff x="4608" y="1680"/>
                <a:chExt cx="1008" cy="548"/>
              </a:xfrm>
            </p:grpSpPr>
            <p:sp>
              <p:nvSpPr>
                <p:cNvPr id="684077" name="Rectangle 4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07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080" name="Rectangle 4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81" name="Rectangle 4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08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08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089" name="Text Box 57"/>
              <p:cNvSpPr txBox="1">
                <a:spLocks noChangeArrowheads="1"/>
              </p:cNvSpPr>
              <p:nvPr/>
            </p:nvSpPr>
            <p:spPr bwMode="auto">
              <a:xfrm>
                <a:off x="6168" y="1782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090" name="AutoShape 58"/>
              <p:cNvCxnSpPr>
                <a:cxnSpLocks noChangeShapeType="1"/>
              </p:cNvCxnSpPr>
              <p:nvPr/>
            </p:nvCxnSpPr>
            <p:spPr bwMode="auto">
              <a:xfrm rot="5400000">
                <a:off x="5982" y="2033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091" name="Text Box 59"/>
              <p:cNvSpPr txBox="1">
                <a:spLocks noChangeArrowheads="1"/>
              </p:cNvSpPr>
              <p:nvPr/>
            </p:nvSpPr>
            <p:spPr bwMode="auto">
              <a:xfrm>
                <a:off x="5778" y="168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092" name="Text Box 60"/>
              <p:cNvSpPr txBox="1">
                <a:spLocks noChangeArrowheads="1"/>
              </p:cNvSpPr>
              <p:nvPr/>
            </p:nvSpPr>
            <p:spPr bwMode="auto">
              <a:xfrm>
                <a:off x="6384" y="16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093" name="Text Box 61"/>
              <p:cNvSpPr txBox="1">
                <a:spLocks noChangeArrowheads="1"/>
              </p:cNvSpPr>
              <p:nvPr/>
            </p:nvSpPr>
            <p:spPr bwMode="auto">
              <a:xfrm>
                <a:off x="6391" y="2259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4" name="Text Box 62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5" name="Text Box 63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</p:grpSp>
        <p:sp>
          <p:nvSpPr>
            <p:cNvPr id="684110" name="Text Box 78"/>
            <p:cNvSpPr txBox="1">
              <a:spLocks noChangeArrowheads="1"/>
            </p:cNvSpPr>
            <p:nvPr/>
          </p:nvSpPr>
          <p:spPr bwMode="auto">
            <a:xfrm>
              <a:off x="5761" y="2009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</p:grpSp>
      <p:sp>
        <p:nvSpPr>
          <p:cNvPr id="684113" name="Text Box 81"/>
          <p:cNvSpPr txBox="1">
            <a:spLocks noChangeArrowheads="1"/>
          </p:cNvSpPr>
          <p:nvPr/>
        </p:nvSpPr>
        <p:spPr bwMode="auto">
          <a:xfrm>
            <a:off x="6030913" y="1970088"/>
            <a:ext cx="131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“dog”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4" name="Text Box 82"/>
          <p:cNvSpPr txBox="1">
            <a:spLocks noChangeArrowheads="1"/>
          </p:cNvSpPr>
          <p:nvPr/>
        </p:nvSpPr>
        <p:spPr bwMode="auto">
          <a:xfrm>
            <a:off x="3602038" y="2651125"/>
            <a:ext cx="341471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The if-clause would be </a:t>
            </a:r>
            <a:r>
              <a:rPr lang="en-US" sz="1800" dirty="0">
                <a:solidFill>
                  <a:srgbClr val="FF0000"/>
                </a:solidFill>
              </a:rPr>
              <a:t>true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“dog” </a:t>
            </a:r>
            <a:r>
              <a:rPr lang="en-US" sz="1800" dirty="0">
                <a:solidFill>
                  <a:schemeClr val="tx1"/>
                </a:solidFill>
              </a:rPr>
              <a:t>since it fits between</a:t>
            </a:r>
            <a:r>
              <a:rPr lang="en-US" sz="1800" dirty="0">
                <a:solidFill>
                  <a:srgbClr val="FF0000"/>
                </a:solidFill>
              </a:rPr>
              <a:t> “cat”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“rat”!</a:t>
            </a:r>
          </a:p>
        </p:txBody>
      </p:sp>
      <p:sp>
        <p:nvSpPr>
          <p:cNvPr id="684115" name="Text Box 83"/>
          <p:cNvSpPr txBox="1">
            <a:spLocks noChangeArrowheads="1"/>
          </p:cNvSpPr>
          <p:nvPr/>
        </p:nvSpPr>
        <p:spPr bwMode="auto">
          <a:xfrm>
            <a:off x="6051550" y="1970088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“yak”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6" name="Text Box 84"/>
          <p:cNvSpPr txBox="1">
            <a:spLocks noChangeArrowheads="1"/>
          </p:cNvSpPr>
          <p:nvPr/>
        </p:nvSpPr>
        <p:spPr bwMode="auto">
          <a:xfrm>
            <a:off x="3630613" y="2717800"/>
            <a:ext cx="315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false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“yak”</a:t>
            </a:r>
            <a:r>
              <a:rPr lang="en-US" sz="1800" dirty="0">
                <a:solidFill>
                  <a:schemeClr val="tx1"/>
                </a:solidFill>
              </a:rPr>
              <a:t>, since it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comes after </a:t>
            </a:r>
            <a:r>
              <a:rPr lang="en-US" sz="1800" dirty="0">
                <a:solidFill>
                  <a:srgbClr val="FF0000"/>
                </a:solidFill>
              </a:rPr>
              <a:t>“rat”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“cat”.</a:t>
            </a:r>
          </a:p>
        </p:txBody>
      </p:sp>
      <p:grpSp>
        <p:nvGrpSpPr>
          <p:cNvPr id="684184" name="Group 152"/>
          <p:cNvGrpSpPr>
            <a:grpSpLocks/>
          </p:cNvGrpSpPr>
          <p:nvPr/>
        </p:nvGrpSpPr>
        <p:grpSpPr bwMode="auto">
          <a:xfrm>
            <a:off x="7577138" y="2874963"/>
            <a:ext cx="508000" cy="790575"/>
            <a:chOff x="4773" y="1841"/>
            <a:chExt cx="320" cy="498"/>
          </a:xfrm>
        </p:grpSpPr>
        <p:cxnSp>
          <p:nvCxnSpPr>
            <p:cNvPr id="684176" name="AutoShape 14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3" name="Text Box 151"/>
            <p:cNvSpPr txBox="1">
              <a:spLocks noChangeArrowheads="1"/>
            </p:cNvSpPr>
            <p:nvPr/>
          </p:nvSpPr>
          <p:spPr bwMode="auto">
            <a:xfrm>
              <a:off x="4773" y="2051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684185" name="Group 153"/>
          <p:cNvGrpSpPr>
            <a:grpSpLocks/>
          </p:cNvGrpSpPr>
          <p:nvPr/>
        </p:nvGrpSpPr>
        <p:grpSpPr bwMode="auto">
          <a:xfrm>
            <a:off x="7442200" y="884238"/>
            <a:ext cx="450850" cy="790575"/>
            <a:chOff x="4809" y="1841"/>
            <a:chExt cx="284" cy="498"/>
          </a:xfrm>
        </p:grpSpPr>
        <p:cxnSp>
          <p:nvCxnSpPr>
            <p:cNvPr id="684186" name="AutoShape 15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7" name="Text Box 155"/>
            <p:cNvSpPr txBox="1">
              <a:spLocks noChangeArrowheads="1"/>
            </p:cNvSpPr>
            <p:nvPr/>
          </p:nvSpPr>
          <p:spPr bwMode="auto">
            <a:xfrm>
              <a:off x="4809" y="2051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684231" name="Group 199"/>
          <p:cNvGrpSpPr>
            <a:grpSpLocks/>
          </p:cNvGrpSpPr>
          <p:nvPr/>
        </p:nvGrpSpPr>
        <p:grpSpPr bwMode="auto">
          <a:xfrm>
            <a:off x="6543675" y="42863"/>
            <a:ext cx="2466975" cy="2141537"/>
            <a:chOff x="5957" y="969"/>
            <a:chExt cx="1554" cy="1349"/>
          </a:xfrm>
        </p:grpSpPr>
        <p:grpSp>
          <p:nvGrpSpPr>
            <p:cNvPr id="684229" name="Group 197"/>
            <p:cNvGrpSpPr>
              <a:grpSpLocks/>
            </p:cNvGrpSpPr>
            <p:nvPr/>
          </p:nvGrpSpPr>
          <p:grpSpPr bwMode="auto">
            <a:xfrm>
              <a:off x="6453" y="969"/>
              <a:ext cx="1058" cy="1349"/>
              <a:chOff x="6063" y="627"/>
              <a:chExt cx="1058" cy="1349"/>
            </a:xfrm>
          </p:grpSpPr>
          <p:sp>
            <p:nvSpPr>
              <p:cNvPr id="684194" name="Text Box 162"/>
              <p:cNvSpPr txBox="1">
                <a:spLocks noChangeArrowheads="1"/>
              </p:cNvSpPr>
              <p:nvPr/>
            </p:nvSpPr>
            <p:spPr bwMode="auto">
              <a:xfrm>
                <a:off x="6466" y="1726"/>
                <a:ext cx="4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2000"/>
                  <a:t>…</a:t>
                </a:r>
              </a:p>
            </p:txBody>
          </p:sp>
          <p:grpSp>
            <p:nvGrpSpPr>
              <p:cNvPr id="684196" name="Group 164"/>
              <p:cNvGrpSpPr>
                <a:grpSpLocks/>
              </p:cNvGrpSpPr>
              <p:nvPr/>
            </p:nvGrpSpPr>
            <p:grpSpPr bwMode="auto">
              <a:xfrm>
                <a:off x="6063" y="1228"/>
                <a:ext cx="761" cy="399"/>
                <a:chOff x="4608" y="1680"/>
                <a:chExt cx="1008" cy="548"/>
              </a:xfrm>
            </p:grpSpPr>
            <p:sp>
              <p:nvSpPr>
                <p:cNvPr id="684197" name="Rectangle 16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198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199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200" name="Rectangle 16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201" name="Rectangle 16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202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203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205" name="Text Box 173"/>
              <p:cNvSpPr txBox="1">
                <a:spLocks noChangeArrowheads="1"/>
              </p:cNvSpPr>
              <p:nvPr/>
            </p:nvSpPr>
            <p:spPr bwMode="auto">
              <a:xfrm>
                <a:off x="6142" y="681"/>
                <a:ext cx="36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head</a:t>
                </a:r>
              </a:p>
            </p:txBody>
          </p:sp>
          <p:sp>
            <p:nvSpPr>
              <p:cNvPr id="684206" name="Rectangle 174"/>
              <p:cNvSpPr>
                <a:spLocks noChangeArrowheads="1"/>
              </p:cNvSpPr>
              <p:nvPr/>
            </p:nvSpPr>
            <p:spPr bwMode="auto">
              <a:xfrm>
                <a:off x="6507" y="711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07" name="Text Box 175"/>
              <p:cNvSpPr txBox="1">
                <a:spLocks noChangeArrowheads="1"/>
              </p:cNvSpPr>
              <p:nvPr/>
            </p:nvSpPr>
            <p:spPr bwMode="auto">
              <a:xfrm>
                <a:off x="6470" y="698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684208" name="Text Box 176"/>
              <p:cNvSpPr txBox="1">
                <a:spLocks noChangeArrowheads="1"/>
              </p:cNvSpPr>
              <p:nvPr/>
            </p:nvSpPr>
            <p:spPr bwMode="auto">
              <a:xfrm>
                <a:off x="6552" y="627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09" name="Text Box 177"/>
              <p:cNvSpPr txBox="1">
                <a:spLocks noChangeArrowheads="1"/>
              </p:cNvSpPr>
              <p:nvPr/>
            </p:nvSpPr>
            <p:spPr bwMode="auto">
              <a:xfrm>
                <a:off x="6516" y="135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210" name="AutoShape 178"/>
              <p:cNvCxnSpPr>
                <a:cxnSpLocks noChangeShapeType="1"/>
              </p:cNvCxnSpPr>
              <p:nvPr/>
            </p:nvCxnSpPr>
            <p:spPr bwMode="auto">
              <a:xfrm flipH="1">
                <a:off x="6570" y="15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11" name="Text Box 179"/>
              <p:cNvSpPr txBox="1">
                <a:spLocks noChangeArrowheads="1"/>
              </p:cNvSpPr>
              <p:nvPr/>
            </p:nvSpPr>
            <p:spPr bwMode="auto">
              <a:xfrm>
                <a:off x="6126" y="1248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12" name="Text Box 180"/>
              <p:cNvSpPr txBox="1">
                <a:spLocks noChangeArrowheads="1"/>
              </p:cNvSpPr>
              <p:nvPr/>
            </p:nvSpPr>
            <p:spPr bwMode="auto">
              <a:xfrm>
                <a:off x="6732" y="1172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214" name="Text Box 182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215" name="Text Box 183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cxnSp>
            <p:nvCxnSpPr>
              <p:cNvPr id="684227" name="AutoShape 195"/>
              <p:cNvCxnSpPr>
                <a:cxnSpLocks noChangeShapeType="1"/>
              </p:cNvCxnSpPr>
              <p:nvPr/>
            </p:nvCxnSpPr>
            <p:spPr bwMode="auto">
              <a:xfrm rot="5400000">
                <a:off x="6370" y="932"/>
                <a:ext cx="336" cy="22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28" name="Text Box 196"/>
              <p:cNvSpPr txBox="1">
                <a:spLocks noChangeArrowheads="1"/>
              </p:cNvSpPr>
              <p:nvPr/>
            </p:nvSpPr>
            <p:spPr bwMode="auto">
              <a:xfrm>
                <a:off x="6444" y="680"/>
                <a:ext cx="4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1000</a:t>
                </a:r>
              </a:p>
            </p:txBody>
          </p:sp>
        </p:grpSp>
        <p:sp>
          <p:nvSpPr>
            <p:cNvPr id="684230" name="Text Box 198"/>
            <p:cNvSpPr txBox="1">
              <a:spLocks noChangeArrowheads="1"/>
            </p:cNvSpPr>
            <p:nvPr/>
          </p:nvSpPr>
          <p:spPr bwMode="auto">
            <a:xfrm>
              <a:off x="5957" y="1313"/>
              <a:ext cx="8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 “bat”</a:t>
              </a:r>
              <a:r>
                <a:rPr lang="en-US" sz="1800"/>
                <a:t> </a:t>
              </a:r>
              <a:r>
                <a:rPr lang="en-US">
                  <a:sym typeface="Wingdings" pitchFamily="2" charset="2"/>
                </a:rPr>
                <a:t></a:t>
              </a:r>
              <a:endParaRPr lang="en-US"/>
            </a:p>
          </p:txBody>
        </p:sp>
      </p:grpSp>
      <p:sp>
        <p:nvSpPr>
          <p:cNvPr id="684066" name="AutoShape 34"/>
          <p:cNvSpPr>
            <a:spLocks noChangeArrowheads="1"/>
          </p:cNvSpPr>
          <p:nvPr/>
        </p:nvSpPr>
        <p:spPr bwMode="auto">
          <a:xfrm>
            <a:off x="3409951" y="176213"/>
            <a:ext cx="5505450" cy="3060551"/>
          </a:xfrm>
          <a:prstGeom prst="wedgeRoundRectCallout">
            <a:avLst>
              <a:gd name="adj1" fmla="val -48529"/>
              <a:gd name="adj2" fmla="val 6067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ensures we stop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when we’ve </a:t>
            </a:r>
            <a:r>
              <a:rPr lang="en-US" sz="1800" dirty="0">
                <a:solidFill>
                  <a:srgbClr val="6600CC"/>
                </a:solidFill>
              </a:rPr>
              <a:t>reached the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last node in the list.</a:t>
            </a:r>
          </a:p>
          <a:p>
            <a:pPr algn="l"/>
            <a:endParaRPr lang="en-US" sz="1000" dirty="0">
              <a:solidFill>
                <a:srgbClr val="6600CC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If p-&gt;next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means that </a:t>
            </a:r>
            <a:r>
              <a:rPr lang="en-US" sz="1800" dirty="0">
                <a:solidFill>
                  <a:srgbClr val="C00000"/>
                </a:solidFill>
              </a:rPr>
              <a:t>our new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item is bigger</a:t>
            </a:r>
            <a:r>
              <a:rPr lang="en-US" sz="1800" dirty="0">
                <a:solidFill>
                  <a:schemeClr val="tx1"/>
                </a:solidFill>
              </a:rPr>
              <a:t> than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every item in the list! 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700" dirty="0">
                <a:solidFill>
                  <a:schemeClr val="tx1"/>
                </a:solidFill>
              </a:rPr>
              <a:t>In this case we </a:t>
            </a:r>
            <a:r>
              <a:rPr lang="en-US" sz="1700" dirty="0">
                <a:solidFill>
                  <a:srgbClr val="C00000"/>
                </a:solidFill>
              </a:rPr>
              <a:t>add our 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olidFill>
                  <a:srgbClr val="C00000"/>
                </a:solidFill>
              </a:rPr>
              <a:t>item after the last node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4257" name="Text Box 225"/>
          <p:cNvSpPr txBox="1">
            <a:spLocks noChangeArrowheads="1"/>
          </p:cNvSpPr>
          <p:nvPr/>
        </p:nvSpPr>
        <p:spPr bwMode="auto">
          <a:xfrm>
            <a:off x="6643566" y="2431699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“yak”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grpSp>
        <p:nvGrpSpPr>
          <p:cNvPr id="684291" name="Group 259"/>
          <p:cNvGrpSpPr>
            <a:grpSpLocks/>
          </p:cNvGrpSpPr>
          <p:nvPr/>
        </p:nvGrpSpPr>
        <p:grpSpPr bwMode="auto">
          <a:xfrm>
            <a:off x="6721355" y="269524"/>
            <a:ext cx="2208213" cy="2154238"/>
            <a:chOff x="5569" y="2568"/>
            <a:chExt cx="1391" cy="1357"/>
          </a:xfrm>
        </p:grpSpPr>
        <p:sp>
          <p:nvSpPr>
            <p:cNvPr id="684234" name="Rectangle 202"/>
            <p:cNvSpPr>
              <a:spLocks noChangeArrowheads="1"/>
            </p:cNvSpPr>
            <p:nvPr/>
          </p:nvSpPr>
          <p:spPr bwMode="auto">
            <a:xfrm>
              <a:off x="5895" y="3532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5" name="Text Box 203"/>
            <p:cNvSpPr txBox="1">
              <a:spLocks noChangeArrowheads="1"/>
            </p:cNvSpPr>
            <p:nvPr/>
          </p:nvSpPr>
          <p:spPr bwMode="auto">
            <a:xfrm>
              <a:off x="5895" y="3563"/>
              <a:ext cx="380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84236" name="Text Box 204"/>
            <p:cNvSpPr txBox="1">
              <a:spLocks noChangeArrowheads="1"/>
            </p:cNvSpPr>
            <p:nvPr/>
          </p:nvSpPr>
          <p:spPr bwMode="auto">
            <a:xfrm>
              <a:off x="5895" y="3733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84237" name="Rectangle 205"/>
            <p:cNvSpPr>
              <a:spLocks noChangeArrowheads="1"/>
            </p:cNvSpPr>
            <p:nvPr/>
          </p:nvSpPr>
          <p:spPr bwMode="auto">
            <a:xfrm>
              <a:off x="6257" y="3567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8" name="Rectangle 206"/>
            <p:cNvSpPr>
              <a:spLocks noChangeArrowheads="1"/>
            </p:cNvSpPr>
            <p:nvPr/>
          </p:nvSpPr>
          <p:spPr bwMode="auto">
            <a:xfrm>
              <a:off x="6257" y="3742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84239" name="Text Box 207"/>
            <p:cNvSpPr txBox="1">
              <a:spLocks noChangeArrowheads="1"/>
            </p:cNvSpPr>
            <p:nvPr/>
          </p:nvSpPr>
          <p:spPr bwMode="auto">
            <a:xfrm>
              <a:off x="6220" y="3539"/>
              <a:ext cx="4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“rat”</a:t>
              </a:r>
            </a:p>
          </p:txBody>
        </p:sp>
        <p:sp>
          <p:nvSpPr>
            <p:cNvPr id="684240" name="Text Box 208"/>
            <p:cNvSpPr txBox="1">
              <a:spLocks noChangeArrowheads="1"/>
            </p:cNvSpPr>
            <p:nvPr/>
          </p:nvSpPr>
          <p:spPr bwMode="auto">
            <a:xfrm>
              <a:off x="6172" y="3712"/>
              <a:ext cx="5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 </a:t>
              </a:r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684241" name="Group 209"/>
            <p:cNvGrpSpPr>
              <a:grpSpLocks/>
            </p:cNvGrpSpPr>
            <p:nvPr/>
          </p:nvGrpSpPr>
          <p:grpSpPr bwMode="auto">
            <a:xfrm>
              <a:off x="5895" y="2885"/>
              <a:ext cx="761" cy="399"/>
              <a:chOff x="4608" y="1680"/>
              <a:chExt cx="1008" cy="548"/>
            </a:xfrm>
          </p:grpSpPr>
          <p:sp>
            <p:nvSpPr>
              <p:cNvPr id="684242" name="Rectangle 21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3" name="Text Box 21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244" name="Text Box 21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245" name="Rectangle 21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6" name="Rectangle 21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247" name="Text Box 215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684248" name="Text Box 21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84249" name="Text Box 217"/>
            <p:cNvSpPr txBox="1">
              <a:spLocks noChangeArrowheads="1"/>
            </p:cNvSpPr>
            <p:nvPr/>
          </p:nvSpPr>
          <p:spPr bwMode="auto">
            <a:xfrm>
              <a:off x="6348" y="3007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84250" name="AutoShape 218"/>
            <p:cNvCxnSpPr>
              <a:cxnSpLocks noChangeShapeType="1"/>
            </p:cNvCxnSpPr>
            <p:nvPr/>
          </p:nvCxnSpPr>
          <p:spPr bwMode="auto">
            <a:xfrm rot="5400000">
              <a:off x="6162" y="3258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251" name="Text Box 219"/>
            <p:cNvSpPr txBox="1">
              <a:spLocks noChangeArrowheads="1"/>
            </p:cNvSpPr>
            <p:nvPr/>
          </p:nvSpPr>
          <p:spPr bwMode="auto">
            <a:xfrm>
              <a:off x="5958" y="290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684252" name="Text Box 220"/>
            <p:cNvSpPr txBox="1">
              <a:spLocks noChangeArrowheads="1"/>
            </p:cNvSpPr>
            <p:nvPr/>
          </p:nvSpPr>
          <p:spPr bwMode="auto">
            <a:xfrm>
              <a:off x="6564" y="2829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84253" name="Text Box 221"/>
            <p:cNvSpPr txBox="1">
              <a:spLocks noChangeArrowheads="1"/>
            </p:cNvSpPr>
            <p:nvPr/>
          </p:nvSpPr>
          <p:spPr bwMode="auto">
            <a:xfrm>
              <a:off x="6571" y="348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4" name="Text Box 222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5" name="Text Box 223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6" name="Text Box 224"/>
            <p:cNvSpPr txBox="1">
              <a:spLocks noChangeArrowheads="1"/>
            </p:cNvSpPr>
            <p:nvPr/>
          </p:nvSpPr>
          <p:spPr bwMode="auto">
            <a:xfrm>
              <a:off x="5569" y="3462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  <p:grpSp>
          <p:nvGrpSpPr>
            <p:cNvPr id="684262" name="Group 230"/>
            <p:cNvGrpSpPr>
              <a:grpSpLocks/>
            </p:cNvGrpSpPr>
            <p:nvPr/>
          </p:nvGrpSpPr>
          <p:grpSpPr bwMode="auto">
            <a:xfrm>
              <a:off x="6128" y="2568"/>
              <a:ext cx="284" cy="498"/>
              <a:chOff x="4809" y="1841"/>
              <a:chExt cx="284" cy="498"/>
            </a:xfrm>
          </p:grpSpPr>
          <p:cxnSp>
            <p:nvCxnSpPr>
              <p:cNvPr id="684263" name="AutoShape 231"/>
              <p:cNvCxnSpPr>
                <a:cxnSpLocks noChangeShapeType="1"/>
              </p:cNvCxnSpPr>
              <p:nvPr/>
            </p:nvCxnSpPr>
            <p:spPr bwMode="auto">
              <a:xfrm rot="5400000">
                <a:off x="4812" y="1901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64" name="Text Box 232"/>
              <p:cNvSpPr txBox="1">
                <a:spLocks noChangeArrowheads="1"/>
              </p:cNvSpPr>
              <p:nvPr/>
            </p:nvSpPr>
            <p:spPr bwMode="auto">
              <a:xfrm>
                <a:off x="4809" y="2051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684062" name="AutoShape 30"/>
          <p:cNvSpPr>
            <a:spLocks noChangeArrowheads="1"/>
          </p:cNvSpPr>
          <p:nvPr/>
        </p:nvSpPr>
        <p:spPr bwMode="auto">
          <a:xfrm>
            <a:off x="3686175" y="2571750"/>
            <a:ext cx="5286375" cy="1000125"/>
          </a:xfrm>
          <a:prstGeom prst="wedgeRoundRectCallout">
            <a:avLst>
              <a:gd name="adj1" fmla="val -56218"/>
              <a:gd name="adj2" fmla="val 820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Our updated traversal code should find just the right spot for our new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8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8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59" grpId="0" animBg="1"/>
      <p:bldP spid="684060" grpId="0" animBg="1"/>
      <p:bldP spid="684060" grpId="1" animBg="1"/>
      <p:bldP spid="684061" grpId="0"/>
      <p:bldP spid="114" grpId="0"/>
      <p:bldP spid="684064" grpId="0"/>
      <p:bldP spid="684067" grpId="0" animBg="1"/>
      <p:bldP spid="684067" grpId="1" animBg="1"/>
      <p:bldP spid="684113" grpId="0"/>
      <p:bldP spid="684113" grpId="1"/>
      <p:bldP spid="684114" grpId="0"/>
      <p:bldP spid="684114" grpId="1"/>
      <p:bldP spid="684115" grpId="0"/>
      <p:bldP spid="684115" grpId="1"/>
      <p:bldP spid="684116" grpId="0"/>
      <p:bldP spid="684116" grpId="1"/>
      <p:bldP spid="684066" grpId="0" animBg="1"/>
      <p:bldP spid="684066" grpId="1" animBg="1"/>
      <p:bldP spid="684257" grpId="0"/>
      <p:bldP spid="684257" grpId="1"/>
      <p:bldP spid="684062" grpId="0" animBg="1"/>
      <p:bldP spid="684062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When deleting an item from a linked list, </a:t>
            </a:r>
            <a:br>
              <a:rPr lang="en-US" sz="1800" dirty="0"/>
            </a:br>
            <a:r>
              <a:rPr lang="en-US" sz="1800" dirty="0"/>
              <a:t>there are </a:t>
            </a:r>
            <a:r>
              <a:rPr lang="en-US" sz="1800" dirty="0">
                <a:solidFill>
                  <a:srgbClr val="FF0000"/>
                </a:solidFill>
              </a:rPr>
              <a:t>two different cases </a:t>
            </a:r>
            <a:r>
              <a:rPr lang="en-US" sz="1800" dirty="0"/>
              <a:t>to consider: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#1</a:t>
            </a:r>
            <a:r>
              <a:rPr lang="en-US" sz="1800" dirty="0"/>
              <a:t>: 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/>
              <a:t>.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or the </a:t>
            </a:r>
            <a:r>
              <a:rPr lang="en-US" sz="1600" dirty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>
                <a:solidFill>
                  <a:schemeClr val="accent2"/>
                </a:solidFill>
              </a:rPr>
              <a:t>Case #1</a:t>
            </a:r>
            <a:r>
              <a:rPr lang="en-US" sz="2000" dirty="0"/>
              <a:t> 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6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So lets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kill our </a:t>
            </a:r>
            <a:r>
              <a:rPr lang="en-US" sz="2000" dirty="0">
                <a:solidFill>
                  <a:srgbClr val="FF0000"/>
                </a:solidFill>
              </a:rPr>
              <a:t>cat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>
                <a:solidFill>
                  <a:srgbClr val="FF0000"/>
                </a:solidFill>
              </a:rPr>
              <a:t>target</a:t>
            </a:r>
            <a:r>
              <a:rPr lang="en-US" sz="1800" dirty="0">
                <a:solidFill>
                  <a:schemeClr val="tx1"/>
                </a:solidFill>
              </a:rPr>
              <a:t> node is located.</a:t>
            </a: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Well, first we need to make 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it is  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it points to the node after our target node.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using our </a:t>
            </a:r>
            <a:r>
              <a:rPr lang="en-US" sz="1800" dirty="0" err="1">
                <a:solidFill>
                  <a:srgbClr val="FF0000"/>
                </a:solidFill>
              </a:rPr>
              <a:t>killMe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pointer!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Finally, let’s return once we’re done!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</a:t>
            </a:r>
            <a:r>
              <a:rPr lang="en-US" sz="1800"/>
              <a:t>we’re done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we need to check 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>
                <a:solidFill>
                  <a:schemeClr val="tx1"/>
                </a:solidFill>
              </a:rPr>
              <a:t>holds 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(head-&gt;value == v)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head;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address…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 – unfortunately it’s more complex…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kill our </a:t>
            </a:r>
            <a:r>
              <a:rPr lang="en-US" sz="1800" dirty="0">
                <a:solidFill>
                  <a:srgbClr val="FF0000"/>
                </a:solidFill>
              </a:rPr>
              <a:t>“rat” </a:t>
            </a:r>
            <a:r>
              <a:rPr lang="en-US" sz="1800" dirty="0"/>
              <a:t>node!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our target node!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3000</a:t>
              </a:r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we can proceed!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node below the target!</a:t>
            </a: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/>
              <a:t>’s kill this node!</a:t>
            </a:r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one we want to delete.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r>
              <a:rPr lang="en-US" sz="1800" dirty="0" err="1"/>
              <a:t>ratnoise</a:t>
            </a:r>
            <a:br>
              <a:rPr lang="en-US" sz="1800" dirty="0"/>
            </a:br>
            <a:r>
              <a:rPr lang="en-US" sz="1800" dirty="0"/>
              <a:t>do not </a:t>
            </a:r>
            <a:br>
              <a:rPr lang="en-US" sz="1800" dirty="0"/>
            </a:br>
            <a:r>
              <a:rPr lang="en-US" sz="1800" dirty="0"/>
              <a:t>delete – </a:t>
            </a:r>
            <a:br>
              <a:rPr lang="en-US" sz="1800" dirty="0"/>
            </a:br>
            <a:r>
              <a:rPr lang="en-US" sz="1800" dirty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 (                                              </a:t>
              </a:r>
              <a:br>
                <a:rPr lang="en-US" sz="1600" dirty="0">
                  <a:solidFill>
                    <a:srgbClr val="6600CC"/>
                  </a:solidFill>
                </a:rPr>
              </a:br>
              <a:r>
                <a:rPr lang="en-US" sz="1600" dirty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br>
              <a:rPr lang="en-US" sz="3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 each node we visit through p…</a:t>
            </a: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2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node p!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So we break out!</a:t>
            </a: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/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br>
                <a:rPr lang="en-US" sz="1600" dirty="0"/>
              </a:br>
              <a:r>
                <a:rPr lang="en-US" sz="1600" dirty="0"/>
                <a:t>                                     </a:t>
              </a:r>
              <a:r>
                <a:rPr lang="en-US" sz="1600" dirty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</a:t>
            </a:r>
            <a:r>
              <a:rPr lang="en-US" sz="1600" dirty="0">
                <a:solidFill>
                  <a:srgbClr val="6600CC"/>
                </a:solidFill>
              </a:rPr>
              <a:t>//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found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our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value!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check for this case!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target…</a:t>
            </a: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target.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</a:rPr>
              <a:t>3000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believe it or not, this same code works when the </a:t>
            </a:r>
            <a:r>
              <a:rPr lang="en-US" sz="1800" dirty="0">
                <a:solidFill>
                  <a:srgbClr val="FF0000"/>
                </a:solidFill>
              </a:rPr>
              <a:t>target node </a:t>
            </a:r>
            <a:r>
              <a:rPr lang="en-US" sz="1800" dirty="0"/>
              <a:t>is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last one in the list</a:t>
            </a:r>
            <a:r>
              <a:rPr lang="en-US" sz="1800" dirty="0"/>
              <a:t>!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65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Now it’s your turn!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How would you write the </a:t>
            </a:r>
            <a:r>
              <a:rPr lang="en-US" dirty="0" err="1">
                <a:solidFill>
                  <a:srgbClr val="6600CC"/>
                </a:solidFill>
              </a:rPr>
              <a:t>findItem</a:t>
            </a:r>
            <a:r>
              <a:rPr lang="en-US" dirty="0">
                <a:solidFill>
                  <a:srgbClr val="6600CC"/>
                </a:solidFill>
              </a:rPr>
              <a:t>() </a:t>
            </a:r>
            <a:r>
              <a:rPr lang="en-US" dirty="0"/>
              <a:t>method?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It should return </a:t>
            </a:r>
            <a:r>
              <a:rPr lang="en-US" dirty="0">
                <a:solidFill>
                  <a:srgbClr val="008080"/>
                </a:solidFill>
              </a:rPr>
              <a:t>true</a:t>
            </a:r>
            <a:r>
              <a:rPr lang="en-US" dirty="0"/>
              <a:t> if it can find the passed-in item, and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otherwise.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Linked List </a:t>
            </a:r>
            <a:r>
              <a:rPr lang="en-US" sz="1800" dirty="0" err="1"/>
              <a:t>myFriends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  </a:t>
            </a:r>
            <a:endParaRPr lang="en-US" sz="3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</a:t>
            </a:r>
            <a:r>
              <a:rPr lang="en-US" sz="1800" dirty="0" err="1"/>
              <a:t>myFriends.addToFront</a:t>
            </a:r>
            <a:r>
              <a:rPr lang="en-US" sz="1800" dirty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if (</a:t>
            </a:r>
            <a:r>
              <a:rPr lang="en-US" sz="1800" dirty="0" err="1"/>
              <a:t>myFriends.</a:t>
            </a:r>
            <a:r>
              <a:rPr lang="en-US" sz="1800" dirty="0" err="1">
                <a:solidFill>
                  <a:srgbClr val="6600CC"/>
                </a:solidFill>
              </a:rPr>
              <a:t>findItem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“Carey”</a:t>
            </a:r>
            <a:r>
              <a:rPr lang="en-US" sz="1800" dirty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86049" y="3483924"/>
            <a:ext cx="2376551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694863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Houston… We have a problem!</a:t>
            </a: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memory is no longer ours to use!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fix it.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800</a:t>
            </a: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69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Aren’t Perfect!</a:t>
            </a: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Well, as it turns out, we can </a:t>
            </a:r>
            <a:r>
              <a:rPr lang="en-US" sz="2000" dirty="0">
                <a:solidFill>
                  <a:srgbClr val="6600CC"/>
                </a:solidFill>
              </a:rPr>
              <a:t>fix this last problem</a:t>
            </a:r>
            <a:r>
              <a:rPr lang="en-US" sz="2000" dirty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First of all, they’re </a:t>
              </a:r>
              <a:r>
                <a:rPr lang="en-US" sz="2000" dirty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Second, to </a:t>
              </a:r>
              <a:r>
                <a:rPr lang="en-US" sz="2000" dirty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>
                  <a:solidFill>
                    <a:srgbClr val="FF0000"/>
                  </a:solidFill>
                </a:rPr>
                <a:t>th</a:t>
              </a:r>
              <a:r>
                <a:rPr lang="en-US" sz="2000" dirty="0">
                  <a:solidFill>
                    <a:srgbClr val="FF0000"/>
                  </a:solidFill>
                </a:rPr>
                <a:t> item</a:t>
              </a:r>
              <a:r>
                <a:rPr lang="en-US" sz="2000" dirty="0"/>
                <a:t>,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/>
                <a:t>from the head first!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And to </a:t>
              </a:r>
              <a:r>
                <a:rPr lang="en-US" sz="2000" dirty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/>
                <a:t>of the 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first!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7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Now lets see what a real </a:t>
            </a:r>
            <a:r>
              <a:rPr lang="en-US" sz="2200">
                <a:solidFill>
                  <a:schemeClr val="accent2"/>
                </a:solidFill>
              </a:rPr>
              <a:t>assignment operator</a:t>
            </a:r>
            <a:r>
              <a:rPr lang="en-US" sz="2200">
                <a:solidFill>
                  <a:srgbClr val="006666"/>
                </a:solidFill>
              </a:rPr>
              <a:t> </a:t>
            </a:r>
            <a:br>
              <a:rPr lang="en-US" sz="2200">
                <a:solidFill>
                  <a:srgbClr val="006666"/>
                </a:solidFill>
              </a:rPr>
            </a:br>
            <a:r>
              <a:rPr lang="en-US" sz="220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when its done.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596900" y="4297363"/>
            <a:ext cx="2149475" cy="366712"/>
            <a:chOff x="3884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return(*this);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/>
          </a:p>
          <a:p>
            <a:r>
              <a:rPr lang="en-US" sz="2300" dirty="0"/>
              <a:t>I’ll explain this more in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70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C00000"/>
                </a:solidFill>
              </a:rPr>
              <a:t>tail pointer </a:t>
            </a:r>
            <a:r>
              <a:rPr lang="en-US" sz="2000" dirty="0">
                <a:solidFill>
                  <a:schemeClr val="tx1"/>
                </a:solidFill>
              </a:rPr>
              <a:t>is a pointer that always </a:t>
            </a:r>
            <a:r>
              <a:rPr lang="en-US" sz="2000" dirty="0">
                <a:solidFill>
                  <a:srgbClr val="C00000"/>
                </a:solidFill>
              </a:rPr>
              <a:t>points to the last node </a:t>
            </a:r>
            <a:r>
              <a:rPr lang="en-US" sz="2000" dirty="0">
                <a:solidFill>
                  <a:schemeClr val="tx1"/>
                </a:solidFill>
              </a:rPr>
              <a:t>of the list!</a:t>
            </a: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private: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/>
                  <a:t>1000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tail</a:t>
                </a: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 *</a:t>
            </a:r>
            <a:r>
              <a:rPr lang="en-US" sz="1800" dirty="0">
                <a:solidFill>
                  <a:srgbClr val="C00000"/>
                </a:solidFill>
              </a:rPr>
              <a:t>tail</a:t>
            </a:r>
            <a:r>
              <a:rPr lang="en-US" sz="1800" dirty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Using the </a:t>
            </a:r>
            <a:r>
              <a:rPr lang="en-US" sz="2000" dirty="0">
                <a:solidFill>
                  <a:srgbClr val="C00000"/>
                </a:solidFill>
              </a:rPr>
              <a:t>tail pointer</a:t>
            </a:r>
            <a:r>
              <a:rPr lang="en-US" sz="2000" dirty="0">
                <a:solidFill>
                  <a:schemeClr val="tx1"/>
                </a:solidFill>
              </a:rPr>
              <a:t>, we can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add new items </a:t>
            </a:r>
            <a:r>
              <a:rPr lang="en-US" sz="2000" dirty="0">
                <a:solidFill>
                  <a:schemeClr val="tx1"/>
                </a:solidFill>
              </a:rPr>
              <a:t>to the end of our list </a:t>
            </a:r>
            <a:r>
              <a:rPr lang="en-US" sz="2000" dirty="0">
                <a:solidFill>
                  <a:srgbClr val="FF0000"/>
                </a:solidFill>
              </a:rPr>
              <a:t>without traversing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6600CC"/>
                </a:solidFill>
              </a:rPr>
              <a:t>Adding an Item </a:t>
            </a:r>
            <a:r>
              <a:rPr lang="en-US" sz="2800" dirty="0"/>
              <a:t>to the Rear…</a:t>
            </a:r>
            <a:br>
              <a:rPr lang="en-US" sz="2800" dirty="0"/>
            </a:br>
            <a:r>
              <a:rPr lang="en-US" sz="2800" dirty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1100" dirty="0"/>
          </a:p>
          <a:p>
            <a:pPr algn="l"/>
            <a:r>
              <a:rPr lang="en-US" sz="1400" dirty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private:</a:t>
            </a:r>
            <a:endParaRPr lang="en-US" sz="1600" dirty="0"/>
          </a:p>
          <a:p>
            <a:pPr algn="l"/>
            <a:r>
              <a:rPr lang="en-US" sz="1600" dirty="0"/>
              <a:t>   Node  *head;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tail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1100" dirty="0"/>
            </a:p>
            <a:p>
              <a:endParaRPr lang="en-US" sz="800" dirty="0"/>
            </a:p>
            <a:p>
              <a:r>
                <a:rPr lang="en-US" sz="1600" dirty="0"/>
                <a:t> 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how to update our </a:t>
            </a:r>
            <a:r>
              <a:rPr lang="en-US" sz="1800" dirty="0" err="1">
                <a:solidFill>
                  <a:srgbClr val="6600CC"/>
                </a:solidFill>
              </a:rPr>
              <a:t>addToRear</a:t>
            </a:r>
            <a:r>
              <a:rPr lang="en-US" sz="1800" dirty="0">
                <a:solidFill>
                  <a:srgbClr val="6600CC"/>
                </a:solidFill>
              </a:rPr>
              <a:t>() </a:t>
            </a:r>
            <a:r>
              <a:rPr lang="en-US" sz="1800" dirty="0"/>
              <a:t>function once our class has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You have to update all of your other methods to use 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/>
              <a:t>(e.g., </a:t>
            </a:r>
            <a:r>
              <a:rPr lang="en-US" sz="1800" dirty="0">
                <a:solidFill>
                  <a:srgbClr val="FF0000"/>
                </a:solidFill>
              </a:rPr>
              <a:t>constructor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) as well!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already points to our last node!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05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/>
              <a:t>s what? n points to the last node now!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etc…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>
                <a:solidFill>
                  <a:srgbClr val="6600CC"/>
                </a:solidFill>
              </a:rPr>
              <a:t>= 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   </a:t>
            </a:r>
            <a:r>
              <a:rPr lang="en-US" sz="1000" dirty="0"/>
              <a:t> </a:t>
            </a:r>
            <a:r>
              <a:rPr lang="en-US" sz="1400" dirty="0"/>
              <a:t>}</a:t>
            </a:r>
            <a:endParaRPr lang="en-US" sz="1600" dirty="0"/>
          </a:p>
          <a:p>
            <a:pPr algn="l"/>
            <a:r>
              <a:rPr lang="en-US" sz="1600" dirty="0"/>
              <a:t>}</a:t>
            </a:r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>
                  <a:solidFill>
                    <a:srgbClr val="6600CC"/>
                  </a:solidFill>
                </a:rPr>
                <a:t>= n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/>
                <a:t>   </a:t>
              </a:r>
              <a:r>
                <a:rPr lang="en-US" sz="1000" dirty="0"/>
                <a:t> </a:t>
              </a:r>
              <a:r>
                <a:rPr lang="en-US" sz="1400" dirty="0"/>
                <a:t>}</a:t>
              </a:r>
              <a:endParaRPr lang="en-US" sz="1600" dirty="0"/>
            </a:p>
            <a:p>
              <a:pPr algn="l"/>
              <a:r>
                <a:rPr lang="en-US" sz="1600" dirty="0"/>
                <a:t>}</a:t>
              </a:r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72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One of the downsides with our simple linked list is that </a:t>
            </a:r>
            <a:br>
              <a:rPr lang="en-US" sz="2000" dirty="0"/>
            </a:br>
            <a:r>
              <a:rPr lang="en-US" sz="2000" dirty="0"/>
              <a:t>we can </a:t>
            </a:r>
            <a:r>
              <a:rPr lang="en-US" sz="2000" dirty="0">
                <a:solidFill>
                  <a:srgbClr val="FF0000"/>
                </a:solidFill>
              </a:rPr>
              <a:t>only travel in one direction</a:t>
            </a: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down!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node, I can only find nodes below 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shells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cash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ruby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Wouldn’t it be nice if we could </a:t>
            </a:r>
            <a:r>
              <a:rPr lang="en-US" sz="2000" dirty="0">
                <a:solidFill>
                  <a:srgbClr val="FF0000"/>
                </a:solidFill>
              </a:rPr>
              <a:t>move both directions </a:t>
            </a:r>
            <a:r>
              <a:rPr lang="en-US" sz="2000" dirty="0"/>
              <a:t>in a linked list?</a:t>
            </a: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can!  With a </a:t>
            </a:r>
            <a:r>
              <a:rPr lang="en-US" sz="2000" dirty="0">
                <a:solidFill>
                  <a:srgbClr val="6600CC"/>
                </a:solidFill>
              </a:rPr>
              <a:t>doubly-linked list</a:t>
            </a:r>
            <a:r>
              <a:rPr lang="en-US" sz="2000" dirty="0"/>
              <a:t>!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73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8000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Now I can </a:t>
            </a:r>
            <a:r>
              <a:rPr lang="en-US" sz="2000" dirty="0">
                <a:solidFill>
                  <a:srgbClr val="6600CC"/>
                </a:solidFill>
              </a:rPr>
              <a:t>traverse </a:t>
            </a:r>
            <a:r>
              <a:rPr lang="en-US" sz="2000" dirty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And, if I like, I can have a </a:t>
            </a:r>
            <a:r>
              <a:rPr lang="en-US" sz="2000" dirty="0">
                <a:solidFill>
                  <a:srgbClr val="FF0000"/>
                </a:solidFill>
              </a:rPr>
              <a:t>tail pointer </a:t>
            </a:r>
            <a:r>
              <a:rPr lang="en-US" sz="2000" dirty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008080"/>
                </a:solidFill>
              </a:rPr>
              <a:t>tail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 err="1">
                <a:solidFill>
                  <a:srgbClr val="008080"/>
                </a:solidFill>
              </a:rPr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FF0000"/>
                </a:solidFill>
              </a:rPr>
              <a:t>head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>
                <a:solidFill>
                  <a:srgbClr val="FF0000"/>
                </a:solidFill>
              </a:rPr>
              <a:t>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Of course, now we’re going to have to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nothing comes free in life!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74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And of course, 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75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Node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string value;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Node *next;</a:t>
            </a:r>
          </a:p>
          <a:p>
            <a:pPr algn="l"/>
            <a:r>
              <a:rPr lang="en-US" sz="1800" dirty="0"/>
              <a:t>    Node  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node: </a:t>
            </a:r>
            <a:r>
              <a:rPr lang="en-US" sz="2000" dirty="0">
                <a:solidFill>
                  <a:srgbClr val="6600CC"/>
                </a:solidFill>
              </a:rPr>
              <a:t>Node *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</a:t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head;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head-&gt;value;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>
                <a:solidFill>
                  <a:schemeClr val="tx1"/>
                </a:solidFill>
              </a:rPr>
              <a:t>head)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node…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before 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76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77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8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m_x = x; m_y = y; m_rad = r;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return(3.14159*m_rad*m_rad);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76" y="2713"/>
                <a:ext cx="1363" cy="231"/>
                <a:chOff x="3864" y="1916"/>
                <a:chExt cx="89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6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return(*this);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&amp;src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src.m_x;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src.m_y;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src.m_rad;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1           2             3</a:t>
            </a: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build="p" animBg="1"/>
      <p:bldP spid="562285" grpId="1" build="allAtOnce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remember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Lets see what happens if we use the default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 with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106222</TotalTime>
  <Words>14914</Words>
  <Application>Microsoft Office PowerPoint</Application>
  <PresentationFormat>On-screen Show (4:3)</PresentationFormat>
  <Paragraphs>4955</Paragraphs>
  <Slides>77</Slides>
  <Notes>70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Comic Sans MS</vt:lpstr>
      <vt:lpstr>Courier New</vt:lpstr>
      <vt:lpstr>Impact</vt:lpstr>
      <vt:lpstr>MS Mincho</vt:lpstr>
      <vt:lpstr>Times New Roman</vt:lpstr>
      <vt:lpstr>Wingdings</vt:lpstr>
      <vt:lpstr>Default Design</vt:lpstr>
      <vt:lpstr>Bitmap Image</vt:lpstr>
      <vt:lpstr>Lecture #4</vt:lpstr>
      <vt:lpstr>Assignment Operators</vt:lpstr>
      <vt:lpstr>PowerPoint Presentation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The Assignment Operator</vt:lpstr>
      <vt:lpstr>The Assignment Operator</vt:lpstr>
      <vt:lpstr>The Assignment Operator</vt:lpstr>
      <vt:lpstr>Copy Constructor/ Assignment Review</vt:lpstr>
      <vt:lpstr>Challenge</vt:lpstr>
      <vt:lpstr>PowerPoint Presentation</vt:lpstr>
      <vt:lpstr>Linked Lists</vt:lpstr>
      <vt:lpstr>PowerPoint Presentation</vt:lpstr>
      <vt:lpstr>Arrays are great… But…</vt:lpstr>
      <vt:lpstr>So Arrays Aren’t Always Great</vt:lpstr>
      <vt:lpstr>So Arrays Aren’t Always Great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Not at the top, not at the bottom…</vt:lpstr>
      <vt:lpstr>Not at the top, not at the bottom…</vt:lpstr>
      <vt:lpstr>Not at the top, not at the bottom…</vt:lpstr>
      <vt:lpstr>Let’s Convert it to C++ Code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5882</cp:revision>
  <dcterms:created xsi:type="dcterms:W3CDTF">2002-10-09T05:27:34Z</dcterms:created>
  <dcterms:modified xsi:type="dcterms:W3CDTF">2016-11-26T18:58:30Z</dcterms:modified>
</cp:coreProperties>
</file>